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9"/>
  </p:notesMasterIdLst>
  <p:sldIdLst>
    <p:sldId id="256" r:id="rId2"/>
    <p:sldId id="275" r:id="rId3"/>
    <p:sldId id="276" r:id="rId4"/>
    <p:sldId id="277" r:id="rId5"/>
    <p:sldId id="278" r:id="rId6"/>
    <p:sldId id="279" r:id="rId7"/>
    <p:sldId id="274" r:id="rId8"/>
    <p:sldId id="280" r:id="rId9"/>
    <p:sldId id="267" r:id="rId10"/>
    <p:sldId id="281" r:id="rId11"/>
    <p:sldId id="282" r:id="rId12"/>
    <p:sldId id="269" r:id="rId13"/>
    <p:sldId id="285" r:id="rId14"/>
    <p:sldId id="283" r:id="rId15"/>
    <p:sldId id="284" r:id="rId16"/>
    <p:sldId id="268" r:id="rId17"/>
    <p:sldId id="286" r:id="rId18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00"/>
    <a:srgbClr val="660066"/>
    <a:srgbClr val="FFFF99"/>
    <a:srgbClr val="990033"/>
    <a:srgbClr val="FF0000"/>
    <a:srgbClr val="008000"/>
    <a:srgbClr val="3366CC"/>
    <a:srgbClr val="CC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4" autoAdjust="0"/>
    <p:restoredTop sz="94660"/>
  </p:normalViewPr>
  <p:slideViewPr>
    <p:cSldViewPr>
      <p:cViewPr varScale="1">
        <p:scale>
          <a:sx n="69" d="100"/>
          <a:sy n="69" d="100"/>
        </p:scale>
        <p:origin x="133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64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1E2C2B5-A710-452D-BB6B-1E201C7C2436}" type="datetimeFigureOut">
              <a:rPr lang="ja-JP" altLang="en-US"/>
              <a:pPr/>
              <a:t>2019/10/17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BECFCF-4017-46FE-B7B0-2D4AE5E5DED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9082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17411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fld id="{245E587A-99B6-4196-8A9F-8D3B67E21892}" type="slidenum">
              <a:rPr lang="ja-JP" altLang="en-US" sz="1200"/>
              <a:pPr/>
              <a:t>9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1796504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17411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fld id="{245E587A-99B6-4196-8A9F-8D3B67E21892}" type="slidenum">
              <a:rPr lang="ja-JP" altLang="en-US" sz="1200"/>
              <a:pPr/>
              <a:t>10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809277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17411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fld id="{245E587A-99B6-4196-8A9F-8D3B67E21892}" type="slidenum">
              <a:rPr lang="ja-JP" altLang="en-US" sz="1200"/>
              <a:pPr/>
              <a:t>11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345106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ECFCF-4017-46FE-B7B0-2D4AE5E5DED1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03978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5" name="正方形/長方形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6" name="正方形/長方形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11" name="角丸四角形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12" name="角丸四角形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3" name="正方形/長方形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5" name="正方形/長方形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17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7A4F13-A75C-4DF5-846D-0AFCB30F710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280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2A8E8-8986-4E31-A33F-AA1909F0668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141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93541-BAC3-477F-84F3-4605EAFC0C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5913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>
            <a:normAutofit/>
          </a:bodyPr>
          <a:lstStyle/>
          <a:p>
            <a:pPr lvl="0"/>
            <a:endParaRPr lang="ja-JP" altLang="en-US" noProof="0" smtClean="0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87A69-E331-40ED-AF4D-0FCF43723F6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908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1F4CD-6B48-4B86-AE80-456BC47A86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325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A5AF-6BE5-4CCA-83DB-FC42D259C2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898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1ED94-D2D9-4B60-91E5-12FC14AD748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906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F9922B-4FF5-439F-A210-B60F14CD582C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398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0DF86-96C0-4388-AFFA-BFAE57ABE95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624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B464F-2B8B-47AA-AAD6-67374D0775C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6959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2F5D2-0016-41ED-95F2-0909244D39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633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86472-1C06-482C-A487-6D231CAB3DC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805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1039" name="タイトル プレースホルダ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altLang="ja-JP" smtClean="0"/>
          </a:p>
        </p:txBody>
      </p:sp>
      <p:sp>
        <p:nvSpPr>
          <p:cNvPr id="1040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>
                <a:solidFill>
                  <a:srgbClr val="FFFFFF"/>
                </a:solidFill>
              </a:defRPr>
            </a:lvl1pPr>
          </a:lstStyle>
          <a:p>
            <a:fld id="{53DD58B8-632B-48F0-A99A-BEC985483EE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195" r:id="rId2"/>
    <p:sldLayoutId id="2147484196" r:id="rId3"/>
    <p:sldLayoutId id="2147484197" r:id="rId4"/>
    <p:sldLayoutId id="2147484205" r:id="rId5"/>
    <p:sldLayoutId id="2147484206" r:id="rId6"/>
    <p:sldLayoutId id="2147484198" r:id="rId7"/>
    <p:sldLayoutId id="2147484199" r:id="rId8"/>
    <p:sldLayoutId id="2147484200" r:id="rId9"/>
    <p:sldLayoutId id="2147484201" r:id="rId10"/>
    <p:sldLayoutId id="2147484202" r:id="rId11"/>
    <p:sldLayoutId id="214748420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kern="1200">
          <a:solidFill>
            <a:schemeClr val="tx2"/>
          </a:solidFill>
          <a:latin typeface="+mj-lt"/>
          <a:ea typeface="+mj-ea"/>
          <a:cs typeface="HGｺﾞｼｯｸM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HG明朝B" charset="0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HG明朝B" charset="0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HG明朝B" charset="0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HG明朝B" charset="0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kumimoji="1" sz="2000" kern="1200">
          <a:solidFill>
            <a:srgbClr val="A04DA3"/>
          </a:solidFill>
          <a:latin typeface="+mn-lt"/>
          <a:ea typeface="+mn-ea"/>
          <a:cs typeface="HG明朝B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見やすく読みやすい</a:t>
            </a:r>
            <a:r>
              <a:rPr lang="en-US" altLang="ja-JP" dirty="0" smtClean="0">
                <a:solidFill>
                  <a:srgbClr val="FFFF00"/>
                </a:solidFill>
              </a:rPr>
              <a:t/>
            </a:r>
            <a:br>
              <a:rPr lang="en-US" altLang="ja-JP" dirty="0" smtClean="0">
                <a:solidFill>
                  <a:srgbClr val="FFFF00"/>
                </a:solidFill>
              </a:rPr>
            </a:br>
            <a:r>
              <a:rPr lang="en-US" altLang="ja-JP" dirty="0" smtClean="0"/>
              <a:t>Web</a:t>
            </a:r>
            <a:r>
              <a:rPr lang="ja-JP" altLang="en-US" dirty="0" smtClean="0"/>
              <a:t>ページをつくろう</a:t>
            </a:r>
          </a:p>
        </p:txBody>
      </p:sp>
      <p:sp>
        <p:nvSpPr>
          <p:cNvPr id="15362" name="サブタイトル 3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84959" y="581891"/>
            <a:ext cx="8132568" cy="1092552"/>
          </a:xfrm>
        </p:spPr>
        <p:txBody>
          <a:bodyPr/>
          <a:lstStyle/>
          <a:p>
            <a:pPr eaLnBrk="1" hangingPunct="1"/>
            <a:r>
              <a:rPr lang="ja-JP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タグを使ってページの構造を決めよう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67995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HTML</a:t>
            </a:r>
            <a:r>
              <a:rPr lang="ja-JP" altLang="ja-JP" dirty="0"/>
              <a:t>ファイルでは構造を</a:t>
            </a:r>
            <a:r>
              <a:rPr lang="ja-JP" altLang="ja-JP" dirty="0" smtClean="0"/>
              <a:t>（</a:t>
            </a:r>
            <a:r>
              <a:rPr lang="ja-JP" altLang="en-US" dirty="0" smtClean="0"/>
              <a:t>　</a:t>
            </a:r>
            <a:r>
              <a:rPr lang="ja-JP" altLang="en-US" dirty="0" smtClean="0">
                <a:solidFill>
                  <a:srgbClr val="FF0000"/>
                </a:solidFill>
              </a:rPr>
              <a:t>タグ</a:t>
            </a:r>
            <a:r>
              <a:rPr lang="ja-JP" altLang="ja-JP" dirty="0"/>
              <a:t>　）で指定する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pPr eaLnBrk="1" hangingPunct="1"/>
            <a:r>
              <a:rPr lang="ja-JP" altLang="ja-JP" dirty="0"/>
              <a:t>１つ１つの構造を（　　　　　）と呼ぶ。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4983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67995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HTML</a:t>
            </a:r>
            <a:r>
              <a:rPr lang="ja-JP" altLang="ja-JP" dirty="0"/>
              <a:t>ファイルでは構造を</a:t>
            </a:r>
            <a:r>
              <a:rPr lang="ja-JP" altLang="ja-JP" dirty="0" smtClean="0"/>
              <a:t>（</a:t>
            </a:r>
            <a:r>
              <a:rPr lang="ja-JP" altLang="en-US" dirty="0" smtClean="0"/>
              <a:t>　</a:t>
            </a:r>
            <a:r>
              <a:rPr lang="ja-JP" altLang="en-US" dirty="0" smtClean="0">
                <a:solidFill>
                  <a:srgbClr val="FF0000"/>
                </a:solidFill>
              </a:rPr>
              <a:t>タグ</a:t>
            </a:r>
            <a:r>
              <a:rPr lang="ja-JP" altLang="ja-JP" dirty="0"/>
              <a:t>　）で指定する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pPr eaLnBrk="1" hangingPunct="1"/>
            <a:r>
              <a:rPr lang="ja-JP" altLang="ja-JP" dirty="0"/>
              <a:t>１つ１つの構造を（　</a:t>
            </a:r>
            <a:r>
              <a:rPr lang="ja-JP" altLang="en-US" dirty="0">
                <a:solidFill>
                  <a:srgbClr val="FF0000"/>
                </a:solidFill>
              </a:rPr>
              <a:t>要素</a:t>
            </a:r>
            <a:r>
              <a:rPr lang="ja-JP" altLang="ja-JP" dirty="0"/>
              <a:t>　）と呼ぶ。</a:t>
            </a:r>
            <a:endParaRPr lang="en-US" altLang="ja-JP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68313" y="536014"/>
            <a:ext cx="8132568" cy="10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kern="1200">
                <a:solidFill>
                  <a:schemeClr val="tx2"/>
                </a:solidFill>
                <a:latin typeface="+mj-lt"/>
                <a:ea typeface="+mj-ea"/>
                <a:cs typeface="HGｺﾞｼｯｸM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9pPr>
          </a:lstStyle>
          <a:p>
            <a:pPr eaLnBrk="1" hangingPunct="1"/>
            <a:r>
              <a:rPr lang="ja-JP" altLang="en-US" smtClean="0">
                <a:solidFill>
                  <a:schemeClr val="tx1">
                    <a:lumMod val="95000"/>
                    <a:lumOff val="5000"/>
                  </a:schemeClr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タグを使ってページの構造を決めよう</a:t>
            </a:r>
            <a:endParaRPr lang="ja-JP" altLang="en-US" dirty="0">
              <a:solidFill>
                <a:schemeClr val="tx1">
                  <a:lumMod val="95000"/>
                  <a:lumOff val="5000"/>
                </a:schemeClr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504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981075"/>
            <a:ext cx="8424862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&lt;html&gt;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&lt;head&gt;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/>
              <a:t>	</a:t>
            </a:r>
            <a:r>
              <a:rPr lang="en-US" altLang="ja-JP" sz="2000" dirty="0" smtClean="0"/>
              <a:t>	&lt;link </a:t>
            </a:r>
            <a:r>
              <a:rPr lang="en-US" altLang="ja-JP" sz="2000" dirty="0" err="1" smtClean="0"/>
              <a:t>rel</a:t>
            </a:r>
            <a:r>
              <a:rPr lang="en-US" altLang="ja-JP" sz="2000" dirty="0" smtClean="0"/>
              <a:t>="stylesheet" </a:t>
            </a:r>
            <a:r>
              <a:rPr lang="en-US" altLang="ja-JP" sz="2000" dirty="0" err="1" smtClean="0"/>
              <a:t>href</a:t>
            </a:r>
            <a:r>
              <a:rPr lang="en-US" altLang="ja-JP" sz="2000" dirty="0" smtClean="0"/>
              <a:t>="style.css" &gt;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　神奈川県立生田東高等学校</a:t>
            </a:r>
            <a:endParaRPr lang="en-US" altLang="ja-JP" sz="20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&lt;/head&gt;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&lt;body&gt;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/>
              <a:t>	</a:t>
            </a:r>
            <a:r>
              <a:rPr lang="en-US" altLang="ja-JP" sz="2000" dirty="0" smtClean="0"/>
              <a:t>	</a:t>
            </a:r>
            <a:r>
              <a:rPr lang="ja-JP" altLang="en-US" sz="2000" dirty="0" smtClean="0"/>
              <a:t>神奈川</a:t>
            </a:r>
            <a:r>
              <a:rPr lang="ja-JP" altLang="en-US" sz="2000" dirty="0"/>
              <a:t>県立生田東高校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ja-JP" altLang="en-US" sz="2000" dirty="0"/>
              <a:t>  </a:t>
            </a:r>
            <a:endParaRPr lang="en-US" altLang="ja-JP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		</a:t>
            </a:r>
            <a:r>
              <a:rPr lang="ja-JP" altLang="en-US" sz="2000" dirty="0" smtClean="0"/>
              <a:t>ご挨拶・・・</a:t>
            </a:r>
            <a:endParaRPr lang="en-US" altLang="ja-JP" sz="20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ja-JP" sz="20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 	1.</a:t>
            </a:r>
            <a:r>
              <a:rPr lang="ja-JP" altLang="en-US" sz="2000" dirty="0" smtClean="0"/>
              <a:t>生田東高校へのアクセス</a:t>
            </a:r>
            <a:endParaRPr lang="en-US" altLang="ja-JP" sz="20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 	2.</a:t>
            </a:r>
            <a:r>
              <a:rPr lang="ja-JP" altLang="en-US" sz="2000" dirty="0" smtClean="0"/>
              <a:t>部活動</a:t>
            </a:r>
            <a:endParaRPr lang="en-US" altLang="ja-JP" sz="20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 	3.</a:t>
            </a:r>
            <a:r>
              <a:rPr lang="ja-JP" altLang="en-US" sz="2000" dirty="0" smtClean="0"/>
              <a:t>行事</a:t>
            </a:r>
            <a:endParaRPr lang="en-US" altLang="ja-JP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	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		</a:t>
            </a:r>
            <a:r>
              <a:rPr lang="ja-JP" altLang="en-US" sz="2000" dirty="0" smtClean="0"/>
              <a:t>更新年月日 </a:t>
            </a:r>
            <a:r>
              <a:rPr lang="en-US" altLang="ja-JP" sz="2000" dirty="0" smtClean="0"/>
              <a:t>○○</a:t>
            </a:r>
            <a:r>
              <a:rPr lang="ja-JP" altLang="en-US" sz="2000" dirty="0" smtClean="0"/>
              <a:t>年</a:t>
            </a:r>
            <a:r>
              <a:rPr lang="en-US" altLang="ja-JP" sz="2000" dirty="0" smtClean="0"/>
              <a:t>○</a:t>
            </a:r>
            <a:r>
              <a:rPr lang="ja-JP" altLang="en-US" sz="2000" dirty="0" smtClean="0"/>
              <a:t>月</a:t>
            </a:r>
            <a:r>
              <a:rPr lang="en-US" altLang="ja-JP" sz="2000" dirty="0" smtClean="0"/>
              <a:t>○</a:t>
            </a:r>
            <a:r>
              <a:rPr lang="ja-JP" altLang="en-US" sz="2000" dirty="0" smtClean="0"/>
              <a:t>日</a:t>
            </a:r>
            <a:endParaRPr lang="en-US" altLang="ja-JP" sz="20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        &lt;/body&gt;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ja-JP" sz="2000" dirty="0" smtClean="0"/>
              <a:t>&lt;/html&gt;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004017" y="2852790"/>
            <a:ext cx="7561262" cy="3528538"/>
          </a:xfrm>
          <a:prstGeom prst="rect">
            <a:avLst/>
          </a:prstGeom>
          <a:solidFill>
            <a:srgbClr val="660066">
              <a:alpha val="1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400">
                <a:solidFill>
                  <a:srgbClr val="FF0000"/>
                </a:solidFill>
                <a:ea typeface="HGP創英角ﾎﾟｯﾌﾟ体" panose="040B0A00000000000000" pitchFamily="50" charset="-128"/>
              </a:rPr>
              <a:t>「本文」　ページの中身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063560" y="1268760"/>
            <a:ext cx="7561263" cy="1296345"/>
          </a:xfrm>
          <a:prstGeom prst="rect">
            <a:avLst/>
          </a:prstGeom>
          <a:solidFill>
            <a:schemeClr val="hlink">
              <a:alpha val="18823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400" dirty="0">
                <a:solidFill>
                  <a:srgbClr val="FF0000"/>
                </a:solidFill>
                <a:ea typeface="HGP創英角ﾎﾟｯﾌﾟ体" panose="040B0A00000000000000" pitchFamily="50" charset="-128"/>
              </a:rPr>
              <a:t>「ヘッダー」 </a:t>
            </a:r>
            <a:endParaRPr lang="en-US" altLang="ja-JP" sz="1400" dirty="0" smtClean="0">
              <a:solidFill>
                <a:srgbClr val="FF0000"/>
              </a:solidFill>
              <a:ea typeface="HGP創英角ﾎﾟｯﾌﾟ体" panose="040B0A00000000000000" pitchFamily="50" charset="-128"/>
            </a:endParaRPr>
          </a:p>
          <a:p>
            <a:pPr algn="r" eaLnBrk="1" hangingPunct="1"/>
            <a:r>
              <a:rPr lang="ja-JP" altLang="en-US" sz="1400" dirty="0" smtClean="0">
                <a:solidFill>
                  <a:srgbClr val="FF0000"/>
                </a:solidFill>
                <a:ea typeface="HGP創英角ﾎﾟｯﾌﾟ体" panose="040B0A00000000000000" pitchFamily="50" charset="-128"/>
              </a:rPr>
              <a:t>・タイトルバーに表示させる文字</a:t>
            </a:r>
            <a:endParaRPr lang="en-US" altLang="ja-JP" sz="1400" dirty="0" smtClean="0">
              <a:solidFill>
                <a:srgbClr val="FF0000"/>
              </a:solidFill>
              <a:ea typeface="HGP創英角ﾎﾟｯﾌﾟ体" panose="040B0A00000000000000" pitchFamily="50" charset="-128"/>
            </a:endParaRPr>
          </a:p>
          <a:p>
            <a:pPr algn="r" eaLnBrk="1" hangingPunct="1"/>
            <a:r>
              <a:rPr lang="ja-JP" altLang="en-US" sz="1400" dirty="0" smtClean="0">
                <a:solidFill>
                  <a:srgbClr val="FF0000"/>
                </a:solidFill>
                <a:ea typeface="HGP創英角ﾎﾟｯﾌﾟ体" panose="040B0A00000000000000" pitchFamily="50" charset="-128"/>
              </a:rPr>
              <a:t>・使用する</a:t>
            </a:r>
            <a:r>
              <a:rPr lang="en-US" altLang="ja-JP" sz="1400" dirty="0" smtClean="0">
                <a:solidFill>
                  <a:srgbClr val="FF0000"/>
                </a:solidFill>
                <a:ea typeface="HGP創英角ﾎﾟｯﾌﾟ体" panose="040B0A00000000000000" pitchFamily="50" charset="-128"/>
              </a:rPr>
              <a:t>CSS</a:t>
            </a:r>
            <a:r>
              <a:rPr lang="ja-JP" altLang="en-US" sz="1400" dirty="0" smtClean="0">
                <a:solidFill>
                  <a:srgbClr val="FF0000"/>
                </a:solidFill>
                <a:ea typeface="HGP創英角ﾎﾟｯﾌﾟ体" panose="040B0A00000000000000" pitchFamily="50" charset="-128"/>
              </a:rPr>
              <a:t>ファイル</a:t>
            </a:r>
            <a:endParaRPr lang="en-US" altLang="ja-JP" sz="1400" dirty="0">
              <a:solidFill>
                <a:srgbClr val="FF0000"/>
              </a:solidFill>
              <a:ea typeface="HGP創英角ﾎﾟｯﾌﾟ体" panose="040B0A00000000000000" pitchFamily="50" charset="-128"/>
            </a:endParaRPr>
          </a:p>
          <a:p>
            <a:pPr algn="r" eaLnBrk="1" hangingPunct="1"/>
            <a:r>
              <a:rPr lang="ja-JP" altLang="en-US" sz="1400" dirty="0" smtClean="0">
                <a:solidFill>
                  <a:srgbClr val="FF0000"/>
                </a:solidFill>
                <a:ea typeface="HGP創英角ﾎﾟｯﾌﾟ体" panose="040B0A00000000000000" pitchFamily="50" charset="-128"/>
              </a:rPr>
              <a:t>などを指定</a:t>
            </a:r>
            <a:r>
              <a:rPr lang="ja-JP" altLang="en-US" sz="1400" dirty="0">
                <a:solidFill>
                  <a:srgbClr val="FF0000"/>
                </a:solidFill>
                <a:ea typeface="HGP創英角ﾎﾟｯﾌﾟ体" panose="040B0A00000000000000" pitchFamily="50" charset="-128"/>
              </a:rPr>
              <a:t>する。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539750" y="2060575"/>
            <a:ext cx="215900" cy="4105275"/>
          </a:xfrm>
          <a:prstGeom prst="downArrow">
            <a:avLst>
              <a:gd name="adj1" fmla="val 32352"/>
              <a:gd name="adj2" fmla="val 2535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180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0825" y="3500438"/>
            <a:ext cx="720725" cy="10080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000">
                <a:solidFill>
                  <a:srgbClr val="660066"/>
                </a:solidFill>
              </a:rPr>
              <a:t>&lt;HTML&gt;</a:t>
            </a:r>
          </a:p>
          <a:p>
            <a:pPr algn="ctr" eaLnBrk="1" hangingPunct="1"/>
            <a:r>
              <a:rPr lang="ja-JP" altLang="en-US" sz="1000">
                <a:solidFill>
                  <a:srgbClr val="660066"/>
                </a:solidFill>
              </a:rPr>
              <a:t>で始まり</a:t>
            </a:r>
          </a:p>
          <a:p>
            <a:pPr algn="ctr" eaLnBrk="1" hangingPunct="1"/>
            <a:endParaRPr lang="ja-JP" altLang="en-US" sz="1000">
              <a:solidFill>
                <a:srgbClr val="660066"/>
              </a:solidFill>
            </a:endParaRPr>
          </a:p>
          <a:p>
            <a:pPr algn="ctr" eaLnBrk="1" hangingPunct="1"/>
            <a:r>
              <a:rPr lang="en-US" altLang="ja-JP" sz="1000">
                <a:solidFill>
                  <a:srgbClr val="660066"/>
                </a:solidFill>
              </a:rPr>
              <a:t>&lt;/HTML&gt;</a:t>
            </a:r>
          </a:p>
          <a:p>
            <a:pPr algn="ctr" eaLnBrk="1" hangingPunct="1"/>
            <a:r>
              <a:rPr lang="ja-JP" altLang="en-US" sz="1000">
                <a:solidFill>
                  <a:srgbClr val="660066"/>
                </a:solidFill>
              </a:rPr>
              <a:t>で終わる。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  <p:bldP spid="23559" grpId="0" animBg="1"/>
      <p:bldP spid="23558" grpId="0" animBg="1"/>
      <p:bldP spid="235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64" y="1628800"/>
            <a:ext cx="7992888" cy="3685286"/>
          </a:xfrm>
          <a:prstGeom prst="rect">
            <a:avLst/>
          </a:prstGeom>
        </p:spPr>
      </p:pic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400829" y="593588"/>
            <a:ext cx="8229600" cy="1069848"/>
          </a:xfrm>
        </p:spPr>
        <p:txBody>
          <a:bodyPr/>
          <a:lstStyle/>
          <a:p>
            <a:r>
              <a:rPr lang="en-US" altLang="ja-JP" dirty="0" smtClean="0"/>
              <a:t>Web</a:t>
            </a:r>
            <a:r>
              <a:rPr lang="ja-JP" altLang="en-US" dirty="0" smtClean="0"/>
              <a:t>ページの構造を決めよう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3017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64" y="1628800"/>
            <a:ext cx="7992888" cy="3685286"/>
          </a:xfrm>
          <a:prstGeom prst="rect">
            <a:avLst/>
          </a:prstGeom>
        </p:spPr>
      </p:pic>
      <p:sp>
        <p:nvSpPr>
          <p:cNvPr id="4" name="四角形吹き出し 3"/>
          <p:cNvSpPr/>
          <p:nvPr/>
        </p:nvSpPr>
        <p:spPr>
          <a:xfrm>
            <a:off x="899592" y="980728"/>
            <a:ext cx="1296144" cy="432048"/>
          </a:xfrm>
          <a:prstGeom prst="wedgeRectCallout">
            <a:avLst>
              <a:gd name="adj1" fmla="val -46487"/>
              <a:gd name="adj2" fmla="val 1073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タイトル</a:t>
            </a:r>
            <a:endParaRPr kumimoji="1" lang="ja-JP" altLang="en-US" dirty="0"/>
          </a:p>
        </p:txBody>
      </p:sp>
      <p:sp>
        <p:nvSpPr>
          <p:cNvPr id="5" name="四角形吹き出し 4"/>
          <p:cNvSpPr/>
          <p:nvPr/>
        </p:nvSpPr>
        <p:spPr>
          <a:xfrm>
            <a:off x="4067944" y="1988840"/>
            <a:ext cx="1800200" cy="432048"/>
          </a:xfrm>
          <a:prstGeom prst="wedgeRectCallout">
            <a:avLst>
              <a:gd name="adj1" fmla="val -73210"/>
              <a:gd name="adj2" fmla="val 143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見出</a:t>
            </a:r>
            <a:r>
              <a:rPr lang="ja-JP" altLang="en-US" dirty="0" smtClean="0"/>
              <a:t>し</a:t>
            </a:r>
            <a:endParaRPr kumimoji="1" lang="ja-JP" altLang="en-US" dirty="0"/>
          </a:p>
        </p:txBody>
      </p:sp>
      <p:sp>
        <p:nvSpPr>
          <p:cNvPr id="6" name="四角形吹き出し 5"/>
          <p:cNvSpPr/>
          <p:nvPr/>
        </p:nvSpPr>
        <p:spPr>
          <a:xfrm>
            <a:off x="4067944" y="2453145"/>
            <a:ext cx="1800200" cy="432048"/>
          </a:xfrm>
          <a:prstGeom prst="wedgeRectCallout">
            <a:avLst>
              <a:gd name="adj1" fmla="val -209431"/>
              <a:gd name="adj2" fmla="val 368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小見出</a:t>
            </a:r>
            <a:r>
              <a:rPr lang="ja-JP" altLang="en-US" dirty="0" smtClean="0"/>
              <a:t>し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74965" y="2917450"/>
            <a:ext cx="7992888" cy="691449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吹き出し 10"/>
          <p:cNvSpPr/>
          <p:nvPr/>
        </p:nvSpPr>
        <p:spPr>
          <a:xfrm>
            <a:off x="4015617" y="4821344"/>
            <a:ext cx="1800200" cy="432048"/>
          </a:xfrm>
          <a:prstGeom prst="wedgeRectCallout">
            <a:avLst>
              <a:gd name="adj1" fmla="val -77828"/>
              <a:gd name="adj2" fmla="val -52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区切り線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74964" y="3992079"/>
            <a:ext cx="7992888" cy="691449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668344" y="3203684"/>
            <a:ext cx="64633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  <a:ea typeface="+mn-ea"/>
              </a:rPr>
              <a:t>段落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647237" y="4266255"/>
            <a:ext cx="64633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  <a:ea typeface="+mn-ea"/>
              </a:rPr>
              <a:t>段落</a:t>
            </a:r>
            <a:endParaRPr kumimoji="1" lang="ja-JP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40351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64" y="1628800"/>
            <a:ext cx="7992888" cy="3685286"/>
          </a:xfrm>
          <a:prstGeom prst="rect">
            <a:avLst/>
          </a:prstGeom>
        </p:spPr>
      </p:pic>
      <p:sp>
        <p:nvSpPr>
          <p:cNvPr id="4" name="四角形吹き出し 3"/>
          <p:cNvSpPr/>
          <p:nvPr/>
        </p:nvSpPr>
        <p:spPr>
          <a:xfrm>
            <a:off x="899592" y="980728"/>
            <a:ext cx="1296144" cy="432048"/>
          </a:xfrm>
          <a:prstGeom prst="wedgeRectCallout">
            <a:avLst>
              <a:gd name="adj1" fmla="val -46487"/>
              <a:gd name="adj2" fmla="val 1073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タイトル</a:t>
            </a:r>
            <a:endParaRPr kumimoji="1" lang="ja-JP" altLang="en-US" dirty="0"/>
          </a:p>
        </p:txBody>
      </p:sp>
      <p:sp>
        <p:nvSpPr>
          <p:cNvPr id="5" name="四角形吹き出し 4"/>
          <p:cNvSpPr/>
          <p:nvPr/>
        </p:nvSpPr>
        <p:spPr>
          <a:xfrm>
            <a:off x="4067944" y="1988840"/>
            <a:ext cx="1800200" cy="432048"/>
          </a:xfrm>
          <a:prstGeom prst="wedgeRectCallout">
            <a:avLst>
              <a:gd name="adj1" fmla="val -73210"/>
              <a:gd name="adj2" fmla="val 143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見出</a:t>
            </a:r>
            <a:r>
              <a:rPr lang="ja-JP" altLang="en-US" dirty="0" smtClean="0"/>
              <a:t>し</a:t>
            </a:r>
            <a:endParaRPr kumimoji="1" lang="ja-JP" altLang="en-US" dirty="0"/>
          </a:p>
        </p:txBody>
      </p:sp>
      <p:sp>
        <p:nvSpPr>
          <p:cNvPr id="6" name="四角形吹き出し 5"/>
          <p:cNvSpPr/>
          <p:nvPr/>
        </p:nvSpPr>
        <p:spPr>
          <a:xfrm>
            <a:off x="4067944" y="2453145"/>
            <a:ext cx="1800200" cy="432048"/>
          </a:xfrm>
          <a:prstGeom prst="wedgeRectCallout">
            <a:avLst>
              <a:gd name="adj1" fmla="val -209431"/>
              <a:gd name="adj2" fmla="val 368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小見出</a:t>
            </a:r>
            <a:r>
              <a:rPr lang="ja-JP" altLang="en-US" dirty="0" smtClean="0"/>
              <a:t>し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74965" y="2917450"/>
            <a:ext cx="7992888" cy="691449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四角形吹き出し 10"/>
          <p:cNvSpPr/>
          <p:nvPr/>
        </p:nvSpPr>
        <p:spPr>
          <a:xfrm>
            <a:off x="4015617" y="4821344"/>
            <a:ext cx="1800200" cy="432048"/>
          </a:xfrm>
          <a:prstGeom prst="wedgeRectCallout">
            <a:avLst>
              <a:gd name="adj1" fmla="val -77828"/>
              <a:gd name="adj2" fmla="val -52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区切り線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74964" y="3992079"/>
            <a:ext cx="7992888" cy="691449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69168" y="4825169"/>
            <a:ext cx="8496944" cy="536217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512" y="2564904"/>
            <a:ext cx="8496944" cy="2184432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79512" y="1935754"/>
            <a:ext cx="8496944" cy="536217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470129" y="1043480"/>
            <a:ext cx="320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３つのボックスを作ります。</a:t>
            </a:r>
            <a:endParaRPr kumimoji="1" lang="en-US" altLang="ja-JP" b="1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ボックス：要素のまとまり</a:t>
            </a:r>
            <a:endParaRPr kumimoji="1" lang="en-US" altLang="ja-JP" b="1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668344" y="3203684"/>
            <a:ext cx="64633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  <a:ea typeface="+mn-ea"/>
              </a:rPr>
              <a:t>段落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647237" y="4266255"/>
            <a:ext cx="64633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  <a:ea typeface="+mn-ea"/>
              </a:rPr>
              <a:t>段落</a:t>
            </a:r>
            <a:endParaRPr kumimoji="1" lang="ja-JP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6858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51" name="Group 14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55510497"/>
              </p:ext>
            </p:extLst>
          </p:nvPr>
        </p:nvGraphicFramePr>
        <p:xfrm>
          <a:off x="467544" y="188640"/>
          <a:ext cx="8362950" cy="6515100"/>
        </p:xfrm>
        <a:graphic>
          <a:graphicData uri="http://schemas.openxmlformats.org/drawingml/2006/table">
            <a:tbl>
              <a:tblPr/>
              <a:tblGrid>
                <a:gridCol w="1666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6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&lt;html&gt;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html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文書の開始を表す。　後の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&lt;/html&gt;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で終了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&lt;head&gt;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ヘッダー部分の開始。　後の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&lt;/head&gt; 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で終了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&lt;title&gt;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タイトルバーや検索結果に表示されるタイトルの開始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後の 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&lt;/title&gt; 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まで、はさまれた文字列がタイトルになる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&lt;body&gt;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文書の本文の開始。　後の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&lt;/body&gt;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までが、本文。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&lt;hr&gt;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文章の区切りを指定する。区切り線が引かれる。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&lt;h2&gt;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見出し。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h1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h6</a:t>
                      </a:r>
                      <a:r>
                        <a:rPr kumimoji="1" lang="ja-JP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。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h1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が一番上位レベルの見出しになる。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&lt;div&gt;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要素をまとめるボックスの範囲を指定する。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&lt;p&gt;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段落を指定する。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3900"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&lt;</a:t>
                      </a:r>
                      <a:r>
                        <a:rPr kumimoji="1" lang="en-US" altLang="ja-JP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br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&gt;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 sz="240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1pPr>
                      <a:lvl2pPr marL="742950" indent="-28575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anose="02040502050405020303" pitchFamily="18" charset="0"/>
                        <a:defRPr kumimoji="1" sz="2200">
                          <a:solidFill>
                            <a:schemeClr val="accent2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2pPr>
                      <a:lvl3pPr marL="11430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3pPr>
                      <a:lvl4pPr marL="1600200" indent="-22860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anose="05020102010507070707" pitchFamily="18" charset="2"/>
                        <a:defRPr kumimoji="1" sz="2000">
                          <a:solidFill>
                            <a:schemeClr val="accent1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anose="02040502050405020303" pitchFamily="18" charset="0"/>
                        <a:defRPr kumimoji="1">
                          <a:solidFill>
                            <a:srgbClr val="A04DA3"/>
                          </a:solidFill>
                          <a:latin typeface="Georgia" panose="02040502050405020303" pitchFamily="18" charset="0"/>
                          <a:ea typeface="HG明朝B" panose="02020809000000000000" pitchFamily="17" charset="-128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改行</a:t>
                      </a:r>
                    </a:p>
                  </a:txBody>
                  <a:tcPr marL="91436" marR="91436" marT="45729" marB="45729" anchor="ctr" horzOverflow="overflow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508105" y="2054815"/>
            <a:ext cx="3274272" cy="4456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5796136" y="3731082"/>
            <a:ext cx="2736306" cy="164213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5796135" y="5445224"/>
            <a:ext cx="2736305" cy="92401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796135" y="2146906"/>
            <a:ext cx="2736305" cy="147431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13631" y="2041147"/>
            <a:ext cx="3422265" cy="4456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9617" y="593797"/>
            <a:ext cx="8229600" cy="1069848"/>
          </a:xfrm>
        </p:spPr>
        <p:txBody>
          <a:bodyPr/>
          <a:lstStyle/>
          <a:p>
            <a:r>
              <a:rPr lang="ja-JP" altLang="en-US" dirty="0" smtClean="0"/>
              <a:t>スタイルの参照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72040" y="2420888"/>
            <a:ext cx="1479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文字の色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文字の大きさ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背景の色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err="1" smtClean="0">
                <a:solidFill>
                  <a:schemeClr val="bg1"/>
                </a:solidFill>
              </a:rPr>
              <a:t>etc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51572" y="2147371"/>
            <a:ext cx="2320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スタイル名：</a:t>
            </a:r>
            <a:r>
              <a:rPr lang="en-US" altLang="ja-JP" dirty="0" err="1" smtClean="0">
                <a:solidFill>
                  <a:schemeClr val="bg1"/>
                </a:solidFill>
              </a:rPr>
              <a:t>boxhead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52551" y="4013882"/>
            <a:ext cx="1479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文字の色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文字の大きさ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背景の色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err="1" smtClean="0">
                <a:solidFill>
                  <a:schemeClr val="bg1"/>
                </a:solidFill>
              </a:rPr>
              <a:t>etc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32083" y="3725850"/>
            <a:ext cx="2484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スタイル名：</a:t>
            </a:r>
            <a:r>
              <a:rPr lang="en-US" altLang="ja-JP" dirty="0" err="1" smtClean="0">
                <a:solidFill>
                  <a:schemeClr val="bg1"/>
                </a:solidFill>
              </a:rPr>
              <a:t>boxmainA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96317" y="1658384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CSS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086" y="2624666"/>
            <a:ext cx="321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&lt;div class=“</a:t>
            </a:r>
            <a:r>
              <a:rPr lang="en-US" altLang="ja-JP" dirty="0" err="1" smtClean="0"/>
              <a:t>boxmainA</a:t>
            </a:r>
            <a:r>
              <a:rPr lang="en-US" altLang="ja-JP" dirty="0" smtClean="0"/>
              <a:t>”&gt;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1961" y="1586544"/>
            <a:ext cx="2175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HTML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51058" y="5445224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スタイル名：</a:t>
            </a:r>
            <a:r>
              <a:rPr lang="en-US" altLang="ja-JP" dirty="0" err="1" smtClean="0">
                <a:solidFill>
                  <a:schemeClr val="bg1"/>
                </a:solidFill>
              </a:rPr>
              <a:t>midasiA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271526" y="5722319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文字の色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文字の大きさ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1086" y="3681667"/>
            <a:ext cx="321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&lt;div class=“</a:t>
            </a:r>
            <a:r>
              <a:rPr lang="en-US" altLang="ja-JP" dirty="0" err="1" smtClean="0"/>
              <a:t>boxmainA</a:t>
            </a:r>
            <a:r>
              <a:rPr lang="en-US" altLang="ja-JP" dirty="0" smtClean="0"/>
              <a:t>”&gt;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1086" y="5115964"/>
            <a:ext cx="3218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&lt;h1 class=“</a:t>
            </a:r>
            <a:r>
              <a:rPr lang="en-US" altLang="ja-JP" dirty="0" err="1" smtClean="0"/>
              <a:t>midasiA</a:t>
            </a:r>
            <a:r>
              <a:rPr lang="en-US" altLang="ja-JP" dirty="0" smtClean="0"/>
              <a:t>”&gt;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2392" y="22999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ボックス１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3373" y="3392851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ボックス２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96983" y="479506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見出し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0" name="右矢印 19"/>
          <p:cNvSpPr/>
          <p:nvPr/>
        </p:nvSpPr>
        <p:spPr>
          <a:xfrm rot="1655394">
            <a:off x="3246751" y="3377167"/>
            <a:ext cx="2719504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 rot="1094723">
            <a:off x="3294233" y="4103058"/>
            <a:ext cx="2470774" cy="38098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 rot="468647">
            <a:off x="3063251" y="5507646"/>
            <a:ext cx="2713554" cy="35728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27557" y="1685706"/>
            <a:ext cx="3421129" cy="646331"/>
          </a:xfrm>
          <a:prstGeom prst="rect">
            <a:avLst/>
          </a:prstGeom>
          <a:solidFill>
            <a:srgbClr val="80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その要素が参照するスタイルを、</a:t>
            </a:r>
            <a:endParaRPr kumimoji="1" lang="en-US" altLang="ja-JP" dirty="0" smtClean="0">
              <a:solidFill>
                <a:schemeClr val="bg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dirty="0" smtClean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スタイル名で指定</a:t>
            </a:r>
            <a:endParaRPr kumimoji="1" lang="ja-JP" altLang="en-US" dirty="0">
              <a:solidFill>
                <a:schemeClr val="bg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6204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２つの文書（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ページ）を比べてみよう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見やすさ、読みやすさがなぜ違っているのか、理由を考えよう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113331"/>
              </p:ext>
            </p:extLst>
          </p:nvPr>
        </p:nvGraphicFramePr>
        <p:xfrm>
          <a:off x="457200" y="3212976"/>
          <a:ext cx="8003232" cy="3360862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2383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9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81176">
                <a:tc>
                  <a:txBody>
                    <a:bodyPr/>
                    <a:lstStyle/>
                    <a:p>
                      <a:r>
                        <a:rPr kumimoji="1" lang="ja-JP" altLang="en-US" sz="3200" b="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グループの考え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9686">
                <a:tc>
                  <a:txBody>
                    <a:bodyPr/>
                    <a:lstStyle/>
                    <a:p>
                      <a:r>
                        <a:rPr kumimoji="1" lang="ja-JP" altLang="en-US" sz="3200" b="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クラスの考えをまとめると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46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読みやすい文章に必要なもの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kumimoji="1" lang="ja-JP" altLang="en-US" dirty="0" smtClean="0"/>
              <a:t>文章の（　　　　　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866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読みやすい文章に必要なもの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kumimoji="1" lang="ja-JP" altLang="en-US" dirty="0" smtClean="0"/>
              <a:t>文章の（　</a:t>
            </a:r>
            <a:r>
              <a:rPr kumimoji="1" lang="ja-JP" altLang="en-US" dirty="0" smtClean="0">
                <a:solidFill>
                  <a:srgbClr val="FF0000"/>
                </a:solidFill>
              </a:rPr>
              <a:t>構造</a:t>
            </a:r>
            <a:r>
              <a:rPr kumimoji="1" lang="ja-JP" altLang="en-US" dirty="0" smtClean="0"/>
              <a:t>　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01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読みやすい文章に必要なもの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249488"/>
            <a:ext cx="8507288" cy="4324350"/>
          </a:xfrm>
        </p:spPr>
        <p:txBody>
          <a:bodyPr/>
          <a:lstStyle/>
          <a:p>
            <a:pPr marL="109537" indent="0">
              <a:buNone/>
            </a:pPr>
            <a:r>
              <a:rPr kumimoji="1" lang="ja-JP" altLang="en-US" dirty="0" smtClean="0"/>
              <a:t>文章の（　</a:t>
            </a:r>
            <a:r>
              <a:rPr kumimoji="1" lang="ja-JP" altLang="en-US" dirty="0" smtClean="0">
                <a:solidFill>
                  <a:srgbClr val="FF0000"/>
                </a:solidFill>
              </a:rPr>
              <a:t>構造</a:t>
            </a:r>
            <a:r>
              <a:rPr kumimoji="1" lang="ja-JP" altLang="en-US" dirty="0" smtClean="0"/>
              <a:t>　）</a:t>
            </a:r>
            <a:endParaRPr lang="en-US" altLang="ja-JP" dirty="0"/>
          </a:p>
          <a:p>
            <a:pPr marL="109537" indent="0">
              <a:buNone/>
            </a:pPr>
            <a:r>
              <a:rPr lang="ja-JP" altLang="en-US" dirty="0" smtClean="0"/>
              <a:t>→（</a:t>
            </a:r>
            <a:r>
              <a:rPr lang="ja-JP" altLang="en-US" dirty="0" smtClean="0">
                <a:solidFill>
                  <a:srgbClr val="FF0000"/>
                </a:solidFill>
              </a:rPr>
              <a:t>見出し</a:t>
            </a:r>
            <a:r>
              <a:rPr lang="ja-JP" altLang="en-US" dirty="0" smtClean="0"/>
              <a:t>）・（</a:t>
            </a:r>
            <a:r>
              <a:rPr lang="ja-JP" altLang="en-US" dirty="0" smtClean="0">
                <a:solidFill>
                  <a:srgbClr val="FF0000"/>
                </a:solidFill>
              </a:rPr>
              <a:t>小見出し</a:t>
            </a:r>
            <a:r>
              <a:rPr lang="ja-JP" altLang="en-US" dirty="0" smtClean="0"/>
              <a:t>）・（</a:t>
            </a:r>
            <a:r>
              <a:rPr lang="ja-JP" altLang="en-US" dirty="0" smtClean="0">
                <a:solidFill>
                  <a:srgbClr val="FF0000"/>
                </a:solidFill>
              </a:rPr>
              <a:t>段落</a:t>
            </a:r>
            <a:r>
              <a:rPr lang="ja-JP" altLang="en-US" dirty="0" smtClean="0"/>
              <a:t>）・（</a:t>
            </a:r>
            <a:r>
              <a:rPr lang="ja-JP" altLang="en-US" dirty="0" smtClean="0">
                <a:solidFill>
                  <a:srgbClr val="FF0000"/>
                </a:solidFill>
              </a:rPr>
              <a:t>改行</a:t>
            </a:r>
            <a:r>
              <a:rPr lang="ja-JP" altLang="en-US" dirty="0" smtClean="0"/>
              <a:t>）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470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069848"/>
          </a:xfrm>
        </p:spPr>
        <p:txBody>
          <a:bodyPr/>
          <a:lstStyle/>
          <a:p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ページの構造を指定しよう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765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3501008"/>
            <a:ext cx="8229600" cy="1066800"/>
          </a:xfrm>
        </p:spPr>
        <p:txBody>
          <a:bodyPr/>
          <a:lstStyle/>
          <a:p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ページは２つのファイルから作られている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4607496"/>
            <a:ext cx="8229600" cy="2043608"/>
          </a:xfrm>
        </p:spPr>
        <p:txBody>
          <a:bodyPr/>
          <a:lstStyle/>
          <a:p>
            <a:r>
              <a:rPr kumimoji="1" lang="en-US" altLang="ja-JP" dirty="0" smtClean="0"/>
              <a:t>HTML</a:t>
            </a:r>
            <a:r>
              <a:rPr kumimoji="1" lang="ja-JP" altLang="en-US" dirty="0" smtClean="0"/>
              <a:t>ファイル：</a:t>
            </a:r>
            <a:r>
              <a:rPr lang="ja-JP" altLang="en-US" dirty="0" smtClean="0"/>
              <a:t>表示する（　　　）や、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文書</a:t>
            </a:r>
            <a:r>
              <a:rPr lang="ja-JP" altLang="en-US" dirty="0"/>
              <a:t>の</a:t>
            </a:r>
            <a:r>
              <a:rPr lang="ja-JP" altLang="en-US" dirty="0" smtClean="0"/>
              <a:t>（　　　　）を指定するファイル</a:t>
            </a:r>
            <a:endParaRPr lang="en-US" altLang="ja-JP" dirty="0" smtClean="0"/>
          </a:p>
          <a:p>
            <a:r>
              <a:rPr kumimoji="1" lang="en-US" altLang="ja-JP" dirty="0" smtClean="0"/>
              <a:t>CSS</a:t>
            </a:r>
            <a:r>
              <a:rPr kumimoji="1" lang="ja-JP" altLang="en-US" dirty="0" smtClean="0"/>
              <a:t>ファイル：</a:t>
            </a:r>
            <a:r>
              <a:rPr lang="en-US" altLang="ja-JP" dirty="0"/>
              <a:t>Web</a:t>
            </a:r>
            <a:r>
              <a:rPr lang="ja-JP" altLang="en-US" dirty="0"/>
              <a:t>ページのスタイル（見</a:t>
            </a:r>
            <a:r>
              <a:rPr lang="ja-JP" altLang="en-US" dirty="0" smtClean="0"/>
              <a:t>栄え）を指定するファイル</a:t>
            </a:r>
            <a:endParaRPr kumimoji="1" lang="ja-JP" altLang="en-US" dirty="0"/>
          </a:p>
        </p:txBody>
      </p:sp>
      <p:pic>
        <p:nvPicPr>
          <p:cNvPr id="4" name="図 3" descr="WEBãã¼ã¸ã®ãã©ã¦ã¶ã¦ã£ã³ãã¦ã¢ã¤ã³ã³ç´ æ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81" y="698664"/>
            <a:ext cx="1417433" cy="1458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図 4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5250" y1="53651" x2="45250" y2="536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13" y="1418871"/>
            <a:ext cx="2636235" cy="1382242"/>
          </a:xfrm>
          <a:prstGeom prst="rect">
            <a:avLst/>
          </a:prstGeom>
        </p:spPr>
      </p:pic>
      <p:pic>
        <p:nvPicPr>
          <p:cNvPr id="6" name="図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10" y="758664"/>
            <a:ext cx="1067172" cy="1067172"/>
          </a:xfrm>
          <a:prstGeom prst="rect">
            <a:avLst/>
          </a:prstGeom>
        </p:spPr>
      </p:pic>
      <p:sp>
        <p:nvSpPr>
          <p:cNvPr id="7" name="テキスト ボックス 2"/>
          <p:cNvSpPr txBox="1">
            <a:spLocks noChangeArrowheads="1"/>
          </p:cNvSpPr>
          <p:nvPr/>
        </p:nvSpPr>
        <p:spPr bwMode="auto">
          <a:xfrm>
            <a:off x="755576" y="2145437"/>
            <a:ext cx="1741621" cy="4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Web</a:t>
            </a:r>
            <a:r>
              <a:rPr lang="ja-JP" sz="2000" kern="100">
                <a:effectLst/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ページ</a:t>
            </a:r>
            <a:endParaRPr lang="ja-JP" sz="200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715" y="968648"/>
            <a:ext cx="1219533" cy="1219533"/>
          </a:xfrm>
          <a:prstGeom prst="rect">
            <a:avLst/>
          </a:prstGeom>
        </p:spPr>
      </p:pic>
      <p:sp>
        <p:nvSpPr>
          <p:cNvPr id="16" name="テキスト ボックス 2"/>
          <p:cNvSpPr txBox="1">
            <a:spLocks noChangeArrowheads="1"/>
          </p:cNvSpPr>
          <p:nvPr/>
        </p:nvSpPr>
        <p:spPr bwMode="auto">
          <a:xfrm>
            <a:off x="5580112" y="2188181"/>
            <a:ext cx="1046888" cy="39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 dirty="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HTML</a:t>
            </a:r>
            <a:endParaRPr lang="ja-JP" sz="2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2"/>
          <p:cNvSpPr txBox="1">
            <a:spLocks noChangeArrowheads="1"/>
          </p:cNvSpPr>
          <p:nvPr/>
        </p:nvSpPr>
        <p:spPr bwMode="auto">
          <a:xfrm>
            <a:off x="7611103" y="2147753"/>
            <a:ext cx="811737" cy="40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 dirty="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CSS</a:t>
            </a:r>
            <a:endParaRPr lang="ja-JP" sz="2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2" name="左矢印 11"/>
          <p:cNvSpPr/>
          <p:nvPr/>
        </p:nvSpPr>
        <p:spPr>
          <a:xfrm>
            <a:off x="2274649" y="1356767"/>
            <a:ext cx="8001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左矢印 16"/>
          <p:cNvSpPr/>
          <p:nvPr/>
        </p:nvSpPr>
        <p:spPr>
          <a:xfrm>
            <a:off x="4620685" y="1353959"/>
            <a:ext cx="8001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206" y="897446"/>
            <a:ext cx="1219533" cy="1219533"/>
          </a:xfrm>
          <a:prstGeom prst="rect">
            <a:avLst/>
          </a:prstGeom>
        </p:spPr>
      </p:pic>
      <p:sp>
        <p:nvSpPr>
          <p:cNvPr id="20" name="左矢印 19"/>
          <p:cNvSpPr/>
          <p:nvPr/>
        </p:nvSpPr>
        <p:spPr>
          <a:xfrm flipH="1">
            <a:off x="6728704" y="1356649"/>
            <a:ext cx="800100" cy="5334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1" name="テキスト ボックス 2"/>
          <p:cNvSpPr txBox="1">
            <a:spLocks noChangeArrowheads="1"/>
          </p:cNvSpPr>
          <p:nvPr/>
        </p:nvSpPr>
        <p:spPr bwMode="auto">
          <a:xfrm>
            <a:off x="6699859" y="1927708"/>
            <a:ext cx="811737" cy="40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2000" kern="100" dirty="0" smtClean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参照</a:t>
            </a:r>
            <a:endParaRPr lang="ja-JP" sz="20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497509" y="758665"/>
            <a:ext cx="3199635" cy="195025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30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3501008"/>
            <a:ext cx="8229600" cy="1066800"/>
          </a:xfrm>
        </p:spPr>
        <p:txBody>
          <a:bodyPr/>
          <a:lstStyle/>
          <a:p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ページは２つのファイルから作られている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4607496"/>
            <a:ext cx="8229600" cy="2043608"/>
          </a:xfrm>
        </p:spPr>
        <p:txBody>
          <a:bodyPr/>
          <a:lstStyle/>
          <a:p>
            <a:r>
              <a:rPr kumimoji="1" lang="en-US" altLang="ja-JP" dirty="0" smtClean="0"/>
              <a:t>HTML</a:t>
            </a:r>
            <a:r>
              <a:rPr kumimoji="1" lang="ja-JP" altLang="en-US" dirty="0" smtClean="0"/>
              <a:t>ファイル：</a:t>
            </a:r>
            <a:r>
              <a:rPr lang="ja-JP" altLang="en-US" dirty="0" smtClean="0"/>
              <a:t>表示する（</a:t>
            </a:r>
            <a:r>
              <a:rPr lang="ja-JP" altLang="en-US" dirty="0" smtClean="0">
                <a:solidFill>
                  <a:srgbClr val="FF0000"/>
                </a:solidFill>
              </a:rPr>
              <a:t>文章</a:t>
            </a:r>
            <a:r>
              <a:rPr lang="ja-JP" altLang="en-US" dirty="0" smtClean="0"/>
              <a:t>）や、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文書</a:t>
            </a:r>
            <a:r>
              <a:rPr lang="ja-JP" altLang="en-US" dirty="0"/>
              <a:t>の</a:t>
            </a:r>
            <a:r>
              <a:rPr lang="ja-JP" altLang="en-US" dirty="0" smtClean="0"/>
              <a:t>（</a:t>
            </a:r>
            <a:r>
              <a:rPr lang="ja-JP" altLang="en-US" dirty="0" smtClean="0">
                <a:solidFill>
                  <a:srgbClr val="FF0000"/>
                </a:solidFill>
              </a:rPr>
              <a:t>構造</a:t>
            </a:r>
            <a:r>
              <a:rPr lang="ja-JP" altLang="en-US" dirty="0" smtClean="0"/>
              <a:t>）を指定するファイル</a:t>
            </a:r>
            <a:endParaRPr lang="en-US" altLang="ja-JP" dirty="0" smtClean="0"/>
          </a:p>
          <a:p>
            <a:r>
              <a:rPr kumimoji="1" lang="en-US" altLang="ja-JP" dirty="0" smtClean="0"/>
              <a:t>CSS</a:t>
            </a:r>
            <a:r>
              <a:rPr kumimoji="1" lang="ja-JP" altLang="en-US" dirty="0" smtClean="0"/>
              <a:t>ファイル：</a:t>
            </a:r>
            <a:r>
              <a:rPr lang="en-US" altLang="ja-JP" dirty="0"/>
              <a:t>Web</a:t>
            </a:r>
            <a:r>
              <a:rPr lang="ja-JP" altLang="en-US" dirty="0"/>
              <a:t>ページのスタイル（見</a:t>
            </a:r>
            <a:r>
              <a:rPr lang="ja-JP" altLang="en-US" dirty="0" smtClean="0"/>
              <a:t>栄え）を指定するファイル</a:t>
            </a:r>
            <a:endParaRPr kumimoji="1" lang="ja-JP" altLang="en-US" dirty="0"/>
          </a:p>
        </p:txBody>
      </p:sp>
      <p:pic>
        <p:nvPicPr>
          <p:cNvPr id="19" name="図 18" descr="WEBãã¼ã¸ã®ãã©ã¦ã¶ã¦ã£ã³ãã¦ã¢ã¤ã³ã³ç´ æ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81" y="698664"/>
            <a:ext cx="1417433" cy="1458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図 19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5250" y1="53651" x2="45250" y2="536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13" y="1418871"/>
            <a:ext cx="2636235" cy="1382242"/>
          </a:xfrm>
          <a:prstGeom prst="rect">
            <a:avLst/>
          </a:prstGeom>
        </p:spPr>
      </p:pic>
      <p:pic>
        <p:nvPicPr>
          <p:cNvPr id="21" name="図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10" y="758664"/>
            <a:ext cx="1067172" cy="1067172"/>
          </a:xfrm>
          <a:prstGeom prst="rect">
            <a:avLst/>
          </a:prstGeom>
        </p:spPr>
      </p:pic>
      <p:sp>
        <p:nvSpPr>
          <p:cNvPr id="22" name="テキスト ボックス 2"/>
          <p:cNvSpPr txBox="1">
            <a:spLocks noChangeArrowheads="1"/>
          </p:cNvSpPr>
          <p:nvPr/>
        </p:nvSpPr>
        <p:spPr bwMode="auto">
          <a:xfrm>
            <a:off x="755576" y="2145437"/>
            <a:ext cx="1741621" cy="4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Web</a:t>
            </a:r>
            <a:r>
              <a:rPr lang="ja-JP" sz="2000" kern="100">
                <a:effectLst/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ページ</a:t>
            </a:r>
            <a:endParaRPr lang="ja-JP" sz="200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715" y="968648"/>
            <a:ext cx="1219533" cy="1219533"/>
          </a:xfrm>
          <a:prstGeom prst="rect">
            <a:avLst/>
          </a:prstGeom>
        </p:spPr>
      </p:pic>
      <p:sp>
        <p:nvSpPr>
          <p:cNvPr id="24" name="テキスト ボックス 2"/>
          <p:cNvSpPr txBox="1">
            <a:spLocks noChangeArrowheads="1"/>
          </p:cNvSpPr>
          <p:nvPr/>
        </p:nvSpPr>
        <p:spPr bwMode="auto">
          <a:xfrm>
            <a:off x="5580112" y="2188181"/>
            <a:ext cx="1046888" cy="39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 dirty="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HTML</a:t>
            </a:r>
            <a:endParaRPr lang="ja-JP" sz="2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"/>
          <p:cNvSpPr txBox="1">
            <a:spLocks noChangeArrowheads="1"/>
          </p:cNvSpPr>
          <p:nvPr/>
        </p:nvSpPr>
        <p:spPr bwMode="auto">
          <a:xfrm>
            <a:off x="7611103" y="2147753"/>
            <a:ext cx="811737" cy="40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 dirty="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CSS</a:t>
            </a:r>
            <a:endParaRPr lang="ja-JP" sz="2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6" name="左矢印 25"/>
          <p:cNvSpPr/>
          <p:nvPr/>
        </p:nvSpPr>
        <p:spPr>
          <a:xfrm>
            <a:off x="2274649" y="1356767"/>
            <a:ext cx="8001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7" name="左矢印 26"/>
          <p:cNvSpPr/>
          <p:nvPr/>
        </p:nvSpPr>
        <p:spPr>
          <a:xfrm>
            <a:off x="4620685" y="1353959"/>
            <a:ext cx="8001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206" y="897446"/>
            <a:ext cx="1219533" cy="1219533"/>
          </a:xfrm>
          <a:prstGeom prst="rect">
            <a:avLst/>
          </a:prstGeom>
        </p:spPr>
      </p:pic>
      <p:sp>
        <p:nvSpPr>
          <p:cNvPr id="29" name="左矢印 28"/>
          <p:cNvSpPr/>
          <p:nvPr/>
        </p:nvSpPr>
        <p:spPr>
          <a:xfrm flipH="1">
            <a:off x="6728704" y="1356649"/>
            <a:ext cx="800100" cy="5334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0" name="テキスト ボックス 2"/>
          <p:cNvSpPr txBox="1">
            <a:spLocks noChangeArrowheads="1"/>
          </p:cNvSpPr>
          <p:nvPr/>
        </p:nvSpPr>
        <p:spPr bwMode="auto">
          <a:xfrm>
            <a:off x="6699859" y="1927708"/>
            <a:ext cx="811737" cy="40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2000" kern="100" dirty="0" smtClean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参照</a:t>
            </a:r>
            <a:endParaRPr lang="ja-JP" sz="20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497509" y="758665"/>
            <a:ext cx="3199635" cy="195025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9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36443" y="594767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ja-JP" dirty="0">
                <a:solidFill>
                  <a:srgbClr val="FF0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HTML</a:t>
            </a:r>
            <a:r>
              <a:rPr lang="ja-JP" altLang="en-US" dirty="0">
                <a:latin typeface="HGP明朝B" panose="02020800000000000000" pitchFamily="18" charset="-128"/>
                <a:ea typeface="HGP明朝B" panose="02020800000000000000" pitchFamily="18" charset="-128"/>
              </a:rPr>
              <a:t>（</a:t>
            </a:r>
            <a:r>
              <a:rPr lang="en-US" altLang="ja-JP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Hyper</a:t>
            </a:r>
            <a:r>
              <a:rPr lang="ja-JP" altLang="en-US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en-US" altLang="ja-JP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Text</a:t>
            </a:r>
            <a:r>
              <a:rPr lang="ja-JP" altLang="en-US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en-US" altLang="ja-JP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Markup  </a:t>
            </a:r>
            <a:r>
              <a:rPr lang="en-US" altLang="ja-JP" dirty="0">
                <a:latin typeface="HGP明朝B" panose="02020800000000000000" pitchFamily="18" charset="-128"/>
                <a:ea typeface="HGP明朝B" panose="02020800000000000000" pitchFamily="18" charset="-128"/>
              </a:rPr>
              <a:t>Language</a:t>
            </a:r>
            <a:r>
              <a:rPr lang="ja-JP" altLang="en-US" dirty="0">
                <a:latin typeface="HGP明朝B" panose="02020800000000000000" pitchFamily="18" charset="-128"/>
                <a:ea typeface="HGP明朝B" panose="02020800000000000000" pitchFamily="18" charset="-128"/>
              </a:rPr>
              <a:t>）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679950"/>
          </a:xfrm>
        </p:spPr>
        <p:txBody>
          <a:bodyPr/>
          <a:lstStyle/>
          <a:p>
            <a:pPr eaLnBrk="1" hangingPunct="1"/>
            <a:r>
              <a:rPr lang="en-US" altLang="ja-JP" b="1" dirty="0" smtClean="0"/>
              <a:t>Hyper Text</a:t>
            </a:r>
          </a:p>
          <a:p>
            <a:pPr lvl="1" eaLnBrk="1" hangingPunct="1"/>
            <a:r>
              <a:rPr lang="ja-JP" altLang="en-US" dirty="0" smtClean="0">
                <a:solidFill>
                  <a:schemeClr val="accent6">
                    <a:lumMod val="75000"/>
                  </a:schemeClr>
                </a:solidFill>
              </a:rPr>
              <a:t>別の文書へリンクしている</a:t>
            </a:r>
          </a:p>
          <a:p>
            <a:pPr eaLnBrk="1" hangingPunct="1"/>
            <a:r>
              <a:rPr lang="en-US" altLang="ja-JP" b="1" dirty="0" smtClean="0"/>
              <a:t>Markup</a:t>
            </a:r>
          </a:p>
          <a:p>
            <a:pPr lvl="1" eaLnBrk="1" hangingPunct="1"/>
            <a:r>
              <a:rPr lang="ja-JP" altLang="en-US" dirty="0" smtClean="0">
                <a:solidFill>
                  <a:schemeClr val="accent6">
                    <a:lumMod val="75000"/>
                  </a:schemeClr>
                </a:solidFill>
              </a:rPr>
              <a:t>文書の構造を指定するための命令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=</a:t>
            </a:r>
            <a:r>
              <a:rPr lang="ja-JP" altLang="en-US" dirty="0" smtClean="0">
                <a:solidFill>
                  <a:schemeClr val="accent6">
                    <a:lumMod val="75000"/>
                  </a:schemeClr>
                </a:solidFill>
              </a:rPr>
              <a:t>タグを埋め込む</a:t>
            </a:r>
            <a:endParaRPr lang="en-US" altLang="ja-JP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エッセンシャル.thmx</Template>
  <TotalTime>7237</TotalTime>
  <Words>416</Words>
  <Application>Microsoft Office PowerPoint</Application>
  <PresentationFormat>画面に合わせる (4:3)</PresentationFormat>
  <Paragraphs>128</Paragraphs>
  <Slides>17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35" baseType="lpstr">
      <vt:lpstr>AR P丸ゴシック体E</vt:lpstr>
      <vt:lpstr>HGP創英角ｺﾞｼｯｸUB</vt:lpstr>
      <vt:lpstr>HGP創英角ﾎﾟｯﾌﾟ体</vt:lpstr>
      <vt:lpstr>HGP明朝B</vt:lpstr>
      <vt:lpstr>HGｺﾞｼｯｸM</vt:lpstr>
      <vt:lpstr>HG丸ｺﾞｼｯｸM-PRO</vt:lpstr>
      <vt:lpstr>HG明朝B</vt:lpstr>
      <vt:lpstr>ＭＳ Ｐゴシック</vt:lpstr>
      <vt:lpstr>ＭＳ 明朝</vt:lpstr>
      <vt:lpstr>Calibri</vt:lpstr>
      <vt:lpstr>Century</vt:lpstr>
      <vt:lpstr>Georgia</vt:lpstr>
      <vt:lpstr>Times New Roman</vt:lpstr>
      <vt:lpstr>Trebuchet MS</vt:lpstr>
      <vt:lpstr>Verdana</vt:lpstr>
      <vt:lpstr>Wingdings</vt:lpstr>
      <vt:lpstr>Wingdings 2</vt:lpstr>
      <vt:lpstr>アーバン</vt:lpstr>
      <vt:lpstr>見やすく読みやすい Webページをつくろう</vt:lpstr>
      <vt:lpstr>２つの文書（Webページ）を比べてみよう</vt:lpstr>
      <vt:lpstr>読みやすい文章に必要なもの</vt:lpstr>
      <vt:lpstr>読みやすい文章に必要なもの</vt:lpstr>
      <vt:lpstr>読みやすい文章に必要なもの</vt:lpstr>
      <vt:lpstr>Webページの構造を指定しよう</vt:lpstr>
      <vt:lpstr>WEBページは２つのファイルから作られている</vt:lpstr>
      <vt:lpstr>WEBページは２つのファイルから作られている</vt:lpstr>
      <vt:lpstr>HTML（Hyper Text Markup  Language）</vt:lpstr>
      <vt:lpstr>タグを使ってページの構造を決めよう</vt:lpstr>
      <vt:lpstr>PowerPoint プレゼンテーション</vt:lpstr>
      <vt:lpstr>PowerPoint プレゼンテーション</vt:lpstr>
      <vt:lpstr>Webページの構造を決めよう</vt:lpstr>
      <vt:lpstr>PowerPoint プレゼンテーション</vt:lpstr>
      <vt:lpstr>PowerPoint プレゼンテーション</vt:lpstr>
      <vt:lpstr>PowerPoint プレゼンテーション</vt:lpstr>
      <vt:lpstr>スタイルの参照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Webページをつくろう</dc:title>
  <dc:creator>ｋ</dc:creator>
  <cp:lastModifiedBy>大石　智広</cp:lastModifiedBy>
  <cp:revision>108</cp:revision>
  <dcterms:created xsi:type="dcterms:W3CDTF">2005-01-23T13:52:59Z</dcterms:created>
  <dcterms:modified xsi:type="dcterms:W3CDTF">2019-10-18T07:25:12Z</dcterms:modified>
</cp:coreProperties>
</file>