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4"/>
  </p:notesMasterIdLst>
  <p:sldIdLst>
    <p:sldId id="256" r:id="rId2"/>
    <p:sldId id="281" r:id="rId3"/>
    <p:sldId id="282" r:id="rId4"/>
    <p:sldId id="283" r:id="rId5"/>
    <p:sldId id="284" r:id="rId6"/>
    <p:sldId id="274" r:id="rId7"/>
    <p:sldId id="271" r:id="rId8"/>
    <p:sldId id="278" r:id="rId9"/>
    <p:sldId id="279" r:id="rId10"/>
    <p:sldId id="280" r:id="rId11"/>
    <p:sldId id="277" r:id="rId12"/>
    <p:sldId id="272" r:id="rId13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66"/>
    <a:srgbClr val="FFFF99"/>
    <a:srgbClr val="990033"/>
    <a:srgbClr val="FF0000"/>
    <a:srgbClr val="008000"/>
    <a:srgbClr val="3366CC"/>
    <a:srgbClr val="CC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7" autoAdjust="0"/>
    <p:restoredTop sz="94600" autoAdjust="0"/>
  </p:normalViewPr>
  <p:slideViewPr>
    <p:cSldViewPr>
      <p:cViewPr varScale="1">
        <p:scale>
          <a:sx n="70" d="100"/>
          <a:sy n="70" d="100"/>
        </p:scale>
        <p:origin x="13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64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15EBA07-DA71-144E-8FB1-15FB2595C652}" type="datetimeFigureOut">
              <a:rPr lang="ja-JP" altLang="en-US"/>
              <a:pPr/>
              <a:t>2017/10/6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D212CF9-6105-5045-9544-724BB8A02AD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7740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>
              <a:latin typeface="Calibri" charset="0"/>
              <a:ea typeface="ＭＳ Ｐゴシック" charset="0"/>
            </a:endParaRPr>
          </a:p>
        </p:txBody>
      </p:sp>
      <p:sp>
        <p:nvSpPr>
          <p:cNvPr id="174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7255031A-334F-F542-AF29-D18C8E62BA89}" type="slidenum">
              <a:rPr lang="ja-JP" altLang="en-US">
                <a:latin typeface="Verdana" charset="0"/>
              </a:rPr>
              <a:pPr/>
              <a:t>11</a:t>
            </a:fld>
            <a:endParaRPr lang="ja-JP" altLang="en-US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687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5" name="正方形/長方形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6" name="正方形/長方形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11" name="角丸四角形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12" name="角丸四角形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5" name="正方形/長方形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17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E29DCF-93EC-2645-807B-30AB2FF601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778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355AD-4B3E-1A4A-848F-B42A442D56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244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616A2-DB2E-E34A-9F59-F4E288C7459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313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A922-A83C-8144-ACF6-CD265087B4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784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10AF5-416D-ED40-9782-8D6B2C6DA0A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580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BD9BB-1FDB-8445-9022-02E7356B4A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983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37104-42E9-F143-8731-BE7F9556E8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825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9CB79D-838E-CB4B-AB66-B8B1E0781AB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691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800F2-DCBA-5B4D-AB59-94E0EDFCA9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215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066B-5D54-FE4B-8B7F-EBD47019971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599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EF20F-B708-0448-BEEB-23A8F91FE06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5764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E6EAC-CE06-4145-8563-9F60195A00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608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1039" name="タイトル プレースホルダ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  <a:endParaRPr lang="en-US" altLang="ja-JP"/>
          </a:p>
        </p:txBody>
      </p:sp>
      <p:sp>
        <p:nvSpPr>
          <p:cNvPr id="104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>
                <a:solidFill>
                  <a:srgbClr val="FFFFFF"/>
                </a:solidFill>
              </a:defRPr>
            </a:lvl1pPr>
          </a:lstStyle>
          <a:p>
            <a:fld id="{E8479109-B890-E448-A11A-1090BBD5F6C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64" r:id="rId2"/>
    <p:sldLayoutId id="2147484165" r:id="rId3"/>
    <p:sldLayoutId id="2147484166" r:id="rId4"/>
    <p:sldLayoutId id="2147484174" r:id="rId5"/>
    <p:sldLayoutId id="2147484175" r:id="rId6"/>
    <p:sldLayoutId id="2147484167" r:id="rId7"/>
    <p:sldLayoutId id="2147484168" r:id="rId8"/>
    <p:sldLayoutId id="2147484169" r:id="rId9"/>
    <p:sldLayoutId id="2147484170" r:id="rId10"/>
    <p:sldLayoutId id="2147484171" r:id="rId11"/>
    <p:sldLayoutId id="21474841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kern="1200">
          <a:solidFill>
            <a:schemeClr val="tx2"/>
          </a:solidFill>
          <a:latin typeface="+mj-lt"/>
          <a:ea typeface="+mj-ea"/>
          <a:cs typeface="HGｺﾞｼｯｸM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HG明朝B" charset="0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charset="0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HG明朝B" charset="0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charset="0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HG明朝B" charset="0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charset="0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HG明朝B" charset="0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charset="0"/>
        <a:buChar char="▫"/>
        <a:defRPr kumimoji="1" sz="2000" kern="1200">
          <a:solidFill>
            <a:srgbClr val="A04DA3"/>
          </a:solidFill>
          <a:latin typeface="+mn-lt"/>
          <a:ea typeface="+mn-ea"/>
          <a:cs typeface="HG明朝B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5.plala.or.jp/vaio0630/hp/c_code.htm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nitojapan.com/cltable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en-US" altLang="ja-JP">
                <a:latin typeface="Trebuchet MS" charset="0"/>
                <a:ea typeface="HGｺﾞｼｯｸM" charset="0"/>
              </a:rPr>
              <a:t>Web</a:t>
            </a:r>
            <a:r>
              <a:rPr lang="ja-JP" altLang="en-US">
                <a:latin typeface="Trebuchet MS" charset="0"/>
                <a:ea typeface="HGｺﾞｼｯｸM" charset="0"/>
              </a:rPr>
              <a:t>ページをつくろう</a:t>
            </a:r>
          </a:p>
        </p:txBody>
      </p:sp>
      <p:sp>
        <p:nvSpPr>
          <p:cNvPr id="6147" name="サブタイトル 3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/>
            <a:endParaRPr lang="ja-JP" altLang="en-US">
              <a:latin typeface="Georgia" charset="0"/>
              <a:ea typeface="HG明朝B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692150"/>
            <a:ext cx="8604250" cy="48974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&lt;HTML&gt;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&lt;HEAD&gt;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            &lt;TITLE&gt; </a:t>
            </a:r>
            <a:r>
              <a:rPr lang="ja-JP" altLang="en-US" sz="2000">
                <a:latin typeface="Georgia" charset="0"/>
                <a:ea typeface="HG明朝B" charset="0"/>
              </a:rPr>
              <a:t>アクセス</a:t>
            </a:r>
            <a:r>
              <a:rPr lang="en-US" altLang="ja-JP" sz="2000">
                <a:latin typeface="Georgia" charset="0"/>
                <a:ea typeface="HG明朝B" charset="0"/>
              </a:rPr>
              <a:t>&lt;/TITLE&gt;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&lt;/HEAD&gt;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&lt;BODY&gt;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 </a:t>
            </a:r>
            <a:r>
              <a:rPr lang="ja-JP" altLang="en-US" sz="2000">
                <a:latin typeface="Georgia" charset="0"/>
                <a:ea typeface="HG明朝B" charset="0"/>
              </a:rPr>
              <a:t>生田東高校までのアクセス </a:t>
            </a:r>
            <a:r>
              <a:rPr lang="en-US" altLang="ja-JP" sz="2000">
                <a:latin typeface="Georgia" charset="0"/>
                <a:ea typeface="HG明朝B" charset="0"/>
              </a:rPr>
              <a:t>&lt;BR&gt;</a:t>
            </a:r>
          </a:p>
          <a:p>
            <a:pPr eaLnBrk="1" hangingPunct="1">
              <a:lnSpc>
                <a:spcPct val="90000"/>
              </a:lnSpc>
              <a:buFont typeface="Georgia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&lt;img src =“map.jpg”</a:t>
            </a:r>
            <a:r>
              <a:rPr lang="ja-JP" sz="2000">
                <a:latin typeface="Georgia" charset="0"/>
                <a:ea typeface="HG明朝B" charset="0"/>
              </a:rPr>
              <a:t>　</a:t>
            </a:r>
            <a:r>
              <a:rPr lang="en-US" altLang="ja-JP" sz="2000">
                <a:latin typeface="Georgia" charset="0"/>
                <a:ea typeface="HG明朝B" charset="0"/>
              </a:rPr>
              <a:t>alt=“</a:t>
            </a:r>
            <a:r>
              <a:rPr lang="ja-JP" altLang="en-US" sz="2000">
                <a:latin typeface="Georgia" charset="0"/>
                <a:ea typeface="HG明朝B" charset="0"/>
              </a:rPr>
              <a:t>地図</a:t>
            </a:r>
            <a:r>
              <a:rPr lang="en-US" altLang="ja-JP" sz="2000">
                <a:latin typeface="Georgia" charset="0"/>
                <a:ea typeface="HG明朝B" charset="0"/>
              </a:rPr>
              <a:t>”&gt;&lt;BR&gt;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altLang="ja-JP" sz="2000">
              <a:latin typeface="Georgia" charset="0"/>
              <a:ea typeface="HG明朝B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altLang="ja-JP" sz="2000">
              <a:latin typeface="Georgia" charset="0"/>
              <a:ea typeface="HG明朝B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&lt;HR&gt;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        &lt;/BODY&gt;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altLang="ja-JP" sz="2000">
              <a:latin typeface="Georgia" charset="0"/>
              <a:ea typeface="HG明朝B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&lt;/HTML&gt;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438" y="765175"/>
            <a:ext cx="8964612" cy="6092825"/>
          </a:xfrm>
          <a:prstGeom prst="rect">
            <a:avLst/>
          </a:prstGeom>
        </p:spPr>
        <p:txBody>
          <a:bodyPr>
            <a:normAutofit/>
          </a:bodyPr>
          <a:lstStyle>
            <a:lvl1pPr marL="365125" indent="-255588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&lt;HTML&gt;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&lt;HEAD&gt;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        &lt;TITLE&gt; 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神奈川県立生田東高等学校 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&lt;/TITLE&gt;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&lt;/HEAD&gt;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&lt;BODY BGCOLOR=</a:t>
            </a:r>
            <a:r>
              <a:rPr lang="en-US" altLang="ja-JP" sz="1900">
                <a:solidFill>
                  <a:srgbClr val="7030A0"/>
                </a:solidFill>
                <a:latin typeface="Georgia" charset="0"/>
                <a:ea typeface="HG明朝B" charset="0"/>
                <a:cs typeface="HG明朝B" charset="0"/>
              </a:rPr>
              <a:t>lavender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&lt;FONT SIZE=</a:t>
            </a:r>
            <a:r>
              <a:rPr lang="en-US" altLang="ja-JP" sz="1900">
                <a:solidFill>
                  <a:srgbClr val="7030A0"/>
                </a:solidFill>
                <a:latin typeface="Georgia" charset="0"/>
                <a:ea typeface="HG明朝B" charset="0"/>
                <a:cs typeface="HG明朝B" charset="0"/>
              </a:rPr>
              <a:t>7 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COLOR=</a:t>
            </a:r>
            <a:r>
              <a:rPr lang="en-US" altLang="ja-JP" sz="1900">
                <a:solidFill>
                  <a:srgbClr val="7030A0"/>
                </a:solidFill>
                <a:latin typeface="Georgia" charset="0"/>
                <a:ea typeface="HG明朝B" charset="0"/>
                <a:cs typeface="HG明朝B" charset="0"/>
              </a:rPr>
              <a:t>indigo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&gt; 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生田東高校の紹介 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&lt;/FONT&gt;   &lt;BR&gt;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&lt;FONT SIZE=</a:t>
            </a:r>
            <a:r>
              <a:rPr lang="en-US" altLang="ja-JP" sz="1900">
                <a:solidFill>
                  <a:srgbClr val="7030A0"/>
                </a:solidFill>
                <a:latin typeface="Georgia" charset="0"/>
                <a:ea typeface="HG明朝B" charset="0"/>
                <a:cs typeface="HG明朝B" charset="0"/>
              </a:rPr>
              <a:t>4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COLOR=</a:t>
            </a:r>
            <a:r>
              <a:rPr lang="en-US" altLang="ja-JP" sz="1900">
                <a:solidFill>
                  <a:srgbClr val="7030A0"/>
                </a:solidFill>
                <a:latin typeface="Georgia" charset="0"/>
                <a:ea typeface="HG明朝B" charset="0"/>
                <a:cs typeface="HG明朝B" charset="0"/>
              </a:rPr>
              <a:t>blue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このサイトでは神奈川県立生田東高等学校の紹介をします。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&lt;/FONT&gt;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 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&lt;BR&gt;</a:t>
            </a:r>
            <a:endParaRPr lang="ja-JP" altLang="en-US" sz="1900">
              <a:latin typeface="Georgia" charset="0"/>
              <a:ea typeface="HG明朝B" charset="0"/>
              <a:cs typeface="HG明朝B" charset="0"/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     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&lt;P ALIGN=CENTER&gt;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  </a:t>
            </a:r>
            <a:r>
              <a:rPr lang="en-US" altLang="ja-JP" sz="1900">
                <a:solidFill>
                  <a:srgbClr val="FF0000"/>
                </a:solidFill>
                <a:latin typeface="Georgia" charset="0"/>
                <a:ea typeface="HG明朝B" charset="0"/>
                <a:cs typeface="HG明朝B" charset="0"/>
              </a:rPr>
              <a:t>&lt;A HREF=Access.html&gt;	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1.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生田東高校へのアクセス  </a:t>
            </a:r>
            <a:r>
              <a:rPr lang="en-US" altLang="ja-JP" sz="1900">
                <a:solidFill>
                  <a:srgbClr val="FF0000"/>
                </a:solidFill>
                <a:latin typeface="Georgia" charset="0"/>
                <a:ea typeface="HG明朝B" charset="0"/>
                <a:cs typeface="HG明朝B" charset="0"/>
              </a:rPr>
              <a:t>&lt;/A&gt;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&lt;BR&gt;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  </a:t>
            </a:r>
            <a:r>
              <a:rPr lang="en-US" altLang="ja-JP" sz="1900">
                <a:solidFill>
                  <a:srgbClr val="FF0000"/>
                </a:solidFill>
                <a:latin typeface="Georgia" charset="0"/>
                <a:ea typeface="HG明朝B" charset="0"/>
                <a:cs typeface="HG明朝B" charset="0"/>
              </a:rPr>
              <a:t>&lt;A HREF=Bukatu.html&gt;	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2.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部活動 </a:t>
            </a:r>
            <a:r>
              <a:rPr lang="en-US" altLang="ja-JP" sz="1900">
                <a:solidFill>
                  <a:srgbClr val="FF0000"/>
                </a:solidFill>
                <a:latin typeface="Georgia" charset="0"/>
                <a:ea typeface="HG明朝B" charset="0"/>
                <a:cs typeface="HG明朝B" charset="0"/>
              </a:rPr>
              <a:t>&lt;/A&gt;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&lt;BR&gt;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  </a:t>
            </a:r>
            <a:r>
              <a:rPr lang="en-US" altLang="ja-JP" sz="1900">
                <a:solidFill>
                  <a:srgbClr val="FF0000"/>
                </a:solidFill>
                <a:latin typeface="Georgia" charset="0"/>
                <a:ea typeface="HG明朝B" charset="0"/>
                <a:cs typeface="HG明朝B" charset="0"/>
              </a:rPr>
              <a:t>&lt;A HREF=Gyoji.html&gt; 	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3.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行事 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	</a:t>
            </a:r>
            <a:r>
              <a:rPr lang="en-US" altLang="ja-JP" sz="1900">
                <a:solidFill>
                  <a:srgbClr val="FF0000"/>
                </a:solidFill>
                <a:latin typeface="Georgia" charset="0"/>
                <a:ea typeface="HG明朝B" charset="0"/>
                <a:cs typeface="HG明朝B" charset="0"/>
              </a:rPr>
              <a:t>&lt;/A&gt;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&lt;BR&gt;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endParaRPr lang="en-US" altLang="ja-JP" sz="1900">
              <a:latin typeface="Georgia" charset="0"/>
              <a:ea typeface="HG明朝B" charset="0"/>
              <a:cs typeface="HG明朝B" charset="0"/>
            </a:endParaRP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&lt;/P&gt;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&lt;HR SIZE=10&gt;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&lt;DIV ALIGN=RIGHT&gt;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  &lt;FONT COLOR=</a:t>
            </a:r>
            <a:r>
              <a:rPr lang="en-US" altLang="ja-JP" sz="1900">
                <a:solidFill>
                  <a:srgbClr val="7030A0"/>
                </a:solidFill>
                <a:latin typeface="Georgia" charset="0"/>
                <a:ea typeface="HG明朝B" charset="0"/>
                <a:cs typeface="HG明朝B" charset="0"/>
              </a:rPr>
              <a:t>orange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&gt;</a:t>
            </a:r>
            <a:r>
              <a:rPr lang="ja-JP" altLang="en-US" sz="1900">
                <a:latin typeface="Georgia" charset="0"/>
                <a:ea typeface="HG明朝B" charset="0"/>
                <a:cs typeface="HG明朝B" charset="0"/>
              </a:rPr>
              <a:t>更新年月日 ○○年○月○日</a:t>
            </a: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&lt;/FONT&gt;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&lt;/DIV&gt;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   &lt;/BODY&gt;</a:t>
            </a:r>
          </a:p>
          <a:p>
            <a:pPr eaLnBrk="1" hangingPunct="1">
              <a:lnSpc>
                <a:spcPct val="80000"/>
              </a:lnSpc>
              <a:spcBef>
                <a:spcPts val="300"/>
              </a:spcBef>
              <a:buClr>
                <a:srgbClr val="A04DA3"/>
              </a:buClr>
              <a:buFont typeface="Wingdings" charset="0"/>
              <a:buNone/>
            </a:pPr>
            <a:r>
              <a:rPr lang="en-US" altLang="ja-JP" sz="1900">
                <a:latin typeface="Georgia" charset="0"/>
                <a:ea typeface="HG明朝B" charset="0"/>
                <a:cs typeface="HG明朝B" charset="0"/>
              </a:rPr>
              <a:t>&lt;/HTML&gt;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4067175" y="1773238"/>
            <a:ext cx="3254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1400">
                <a:solidFill>
                  <a:srgbClr val="3366CC"/>
                </a:solidFill>
                <a:latin typeface="HGP創英角ﾎﾟｯﾌﾟ体" charset="0"/>
                <a:ea typeface="HGP創英角ﾎﾟｯﾌﾟ体" charset="0"/>
                <a:cs typeface="HGP創英角ﾎﾟｯﾌﾟ体" charset="0"/>
              </a:rPr>
              <a:t>文字の大きさや色は自由に設定してよい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301875" y="4508500"/>
            <a:ext cx="1117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1400">
                <a:solidFill>
                  <a:srgbClr val="3366CC"/>
                </a:solidFill>
                <a:latin typeface="HGP創英角ﾎﾟｯﾌﾟ体" charset="0"/>
                <a:ea typeface="HGP創英角ﾎﾟｯﾌﾟ体" charset="0"/>
                <a:cs typeface="HGP創英角ﾎﾟｯﾌﾟ体" charset="0"/>
              </a:rPr>
              <a:t>リンクを張る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066800"/>
          </a:xfrm>
        </p:spPr>
        <p:txBody>
          <a:bodyPr/>
          <a:lstStyle/>
          <a:p>
            <a:pPr eaLnBrk="1" hangingPunct="1"/>
            <a:r>
              <a:rPr lang="ja-JP" altLang="en-US">
                <a:latin typeface="Trebuchet MS" charset="0"/>
                <a:ea typeface="HGｺﾞｼｯｸM" charset="0"/>
              </a:rPr>
              <a:t>リンクを張る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844675"/>
            <a:ext cx="8229600" cy="432593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600">
                <a:latin typeface="ＭＳ Ｐゴシック" charset="0"/>
                <a:ea typeface="HG明朝B" charset="0"/>
              </a:rPr>
              <a:t>&lt;A HREF=</a:t>
            </a:r>
            <a:r>
              <a:rPr lang="ja-JP" altLang="en-US" sz="2600">
                <a:latin typeface="ＭＳ Ｐゴシック" charset="0"/>
                <a:ea typeface="HG明朝B" charset="0"/>
              </a:rPr>
              <a:t>○○○</a:t>
            </a:r>
            <a:r>
              <a:rPr lang="en-US" altLang="ja-JP" sz="2600">
                <a:latin typeface="ＭＳ Ｐゴシック" charset="0"/>
                <a:ea typeface="HG明朝B" charset="0"/>
              </a:rPr>
              <a:t>.html&gt; </a:t>
            </a:r>
            <a:r>
              <a:rPr lang="ja-JP" altLang="en-US" sz="2600">
                <a:latin typeface="ＭＳ Ｐゴシック" charset="0"/>
                <a:ea typeface="HG明朝B" charset="0"/>
              </a:rPr>
              <a:t>□□□</a:t>
            </a:r>
            <a:r>
              <a:rPr lang="en-US" altLang="ja-JP" sz="2600">
                <a:latin typeface="ＭＳ Ｐゴシック" charset="0"/>
                <a:ea typeface="HG明朝B" charset="0"/>
              </a:rPr>
              <a:t> &lt;/A&gt;</a:t>
            </a:r>
          </a:p>
          <a:p>
            <a:pPr lvl="4" eaLnBrk="1" hangingPunct="1"/>
            <a:endParaRPr lang="en-US" altLang="ja-JP" sz="1900">
              <a:latin typeface="ＭＳ Ｐゴシック" charset="0"/>
              <a:ea typeface="HG明朝B" charset="0"/>
            </a:endParaRPr>
          </a:p>
          <a:p>
            <a:pPr lvl="1" eaLnBrk="1" hangingPunct="1"/>
            <a:r>
              <a:rPr lang="ja-JP" altLang="en-US" sz="2400">
                <a:solidFill>
                  <a:srgbClr val="FF0000"/>
                </a:solidFill>
                <a:latin typeface="ＭＳ Ｐゴシック" charset="0"/>
                <a:ea typeface="HG明朝B" charset="0"/>
              </a:rPr>
              <a:t>ハイパーリンク</a:t>
            </a:r>
            <a:r>
              <a:rPr lang="ja-JP" altLang="en-US" sz="2400">
                <a:latin typeface="ＭＳ Ｐゴシック" charset="0"/>
                <a:ea typeface="HG明朝B" charset="0"/>
              </a:rPr>
              <a:t>を設定し、</a:t>
            </a:r>
            <a:r>
              <a:rPr lang="en-US" altLang="ja-JP" sz="2400">
                <a:latin typeface="ＭＳ Ｐゴシック" charset="0"/>
                <a:ea typeface="HG明朝B" charset="0"/>
              </a:rPr>
              <a:t>&lt;/A&gt;</a:t>
            </a:r>
            <a:r>
              <a:rPr lang="ja-JP" altLang="en-US" sz="2400">
                <a:latin typeface="ＭＳ Ｐゴシック" charset="0"/>
                <a:ea typeface="HG明朝B" charset="0"/>
              </a:rPr>
              <a:t>までの部分（□□□）をクリックすると ○○○</a:t>
            </a:r>
            <a:r>
              <a:rPr lang="en-US" altLang="ja-JP" sz="2400">
                <a:latin typeface="ＭＳ Ｐゴシック" charset="0"/>
                <a:ea typeface="HG明朝B" charset="0"/>
              </a:rPr>
              <a:t>.△△△</a:t>
            </a:r>
            <a:r>
              <a:rPr lang="ja-JP" altLang="en-US" sz="2400">
                <a:latin typeface="ＭＳ Ｐゴシック" charset="0"/>
                <a:ea typeface="HG明朝B" charset="0"/>
              </a:rPr>
              <a:t>を表示する。</a:t>
            </a:r>
            <a:endParaRPr lang="en-US" altLang="ja-JP" sz="2400">
              <a:latin typeface="ＭＳ Ｐゴシック" charset="0"/>
              <a:ea typeface="HG明朝B" charset="0"/>
            </a:endParaRPr>
          </a:p>
          <a:p>
            <a:pPr lvl="1" eaLnBrk="1" hangingPunct="1"/>
            <a:endParaRPr lang="ja-JP" altLang="en-US" sz="2400">
              <a:latin typeface="ＭＳ Ｐゴシック" charset="0"/>
              <a:ea typeface="HG明朝B" charset="0"/>
            </a:endParaRPr>
          </a:p>
          <a:p>
            <a:pPr lvl="2" eaLnBrk="1" hangingPunct="1"/>
            <a:r>
              <a:rPr lang="ja-JP" altLang="en-US" sz="2200">
                <a:latin typeface="ＭＳ Ｐゴシック" charset="0"/>
                <a:ea typeface="HG明朝B" charset="0"/>
              </a:rPr>
              <a:t>リンク先のファイル </a:t>
            </a:r>
            <a:r>
              <a:rPr lang="en-US" altLang="ja-JP" sz="2200">
                <a:latin typeface="ＭＳ Ｐゴシック" charset="0"/>
                <a:ea typeface="HG明朝B" charset="0"/>
              </a:rPr>
              <a:t>Access.html</a:t>
            </a:r>
            <a:r>
              <a:rPr lang="ja-JP" altLang="en-US" sz="2200">
                <a:latin typeface="ＭＳ Ｐゴシック" charset="0"/>
                <a:ea typeface="HG明朝B" charset="0"/>
              </a:rPr>
              <a:t>、</a:t>
            </a:r>
            <a:r>
              <a:rPr lang="en-US" altLang="ja-JP" sz="2200">
                <a:latin typeface="ＭＳ Ｐゴシック" charset="0"/>
                <a:ea typeface="HG明朝B" charset="0"/>
              </a:rPr>
              <a:t>Bukatu.html</a:t>
            </a:r>
            <a:r>
              <a:rPr lang="ja-JP" altLang="en-US" sz="2200">
                <a:latin typeface="ＭＳ Ｐゴシック" charset="0"/>
                <a:ea typeface="HG明朝B" charset="0"/>
              </a:rPr>
              <a:t>、</a:t>
            </a:r>
            <a:r>
              <a:rPr lang="en-US" altLang="ja-JP" sz="2200">
                <a:latin typeface="ＭＳ Ｐゴシック" charset="0"/>
                <a:ea typeface="HG明朝B" charset="0"/>
              </a:rPr>
              <a:t>Gyoji.html </a:t>
            </a:r>
            <a:r>
              <a:rPr lang="ja-JP" altLang="en-US" sz="2200">
                <a:latin typeface="ＭＳ Ｐゴシック" charset="0"/>
                <a:ea typeface="HG明朝B" charset="0"/>
              </a:rPr>
              <a:t>は先に作っておく。</a:t>
            </a:r>
          </a:p>
          <a:p>
            <a:pPr lvl="2" eaLnBrk="1" hangingPunct="1"/>
            <a:endParaRPr lang="ja-JP" altLang="en-US" sz="2200">
              <a:latin typeface="ＭＳ Ｐゴシック" charset="0"/>
              <a:ea typeface="HG明朝B" charset="0"/>
            </a:endParaRPr>
          </a:p>
          <a:p>
            <a:pPr lvl="1" eaLnBrk="1" hangingPunct="1"/>
            <a:r>
              <a:rPr lang="ja-JP" altLang="en-US" sz="2400">
                <a:latin typeface="ＭＳ Ｐゴシック" charset="0"/>
                <a:ea typeface="HG明朝B" charset="0"/>
              </a:rPr>
              <a:t>リンクができるようになったら</a:t>
            </a:r>
            <a:endParaRPr lang="en-US" altLang="ja-JP" sz="2400">
              <a:latin typeface="ＭＳ Ｐゴシック" charset="0"/>
              <a:ea typeface="HG明朝B" charset="0"/>
            </a:endParaRPr>
          </a:p>
          <a:p>
            <a:pPr lvl="2" eaLnBrk="1" hangingPunct="1"/>
            <a:r>
              <a:rPr lang="ja-JP" altLang="en-US" sz="2200">
                <a:latin typeface="ＭＳ Ｐゴシック" charset="0"/>
                <a:ea typeface="HG明朝B" charset="0"/>
              </a:rPr>
              <a:t>リンクしたページ からホームページ </a:t>
            </a:r>
            <a:r>
              <a:rPr lang="en-US" altLang="ja-JP" sz="2200">
                <a:latin typeface="ＭＳ Ｐゴシック" charset="0"/>
                <a:ea typeface="HG明朝B" charset="0"/>
              </a:rPr>
              <a:t>index.html </a:t>
            </a:r>
            <a:r>
              <a:rPr lang="ja-JP" altLang="en-US" sz="2200">
                <a:latin typeface="ＭＳ Ｐゴシック" charset="0"/>
                <a:ea typeface="HG明朝B" charset="0"/>
              </a:rPr>
              <a:t>に戻れるようにしてください。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グループ化 5"/>
          <p:cNvGrpSpPr>
            <a:grpSpLocks/>
          </p:cNvGrpSpPr>
          <p:nvPr/>
        </p:nvGrpSpPr>
        <p:grpSpPr bwMode="auto">
          <a:xfrm>
            <a:off x="1476375" y="860425"/>
            <a:ext cx="6262688" cy="6024563"/>
            <a:chOff x="1475656" y="861099"/>
            <a:chExt cx="6263368" cy="6024285"/>
          </a:xfrm>
        </p:grpSpPr>
        <p:pic>
          <p:nvPicPr>
            <p:cNvPr id="7172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861099"/>
              <a:ext cx="6200923" cy="602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3" name="正方形/長方形 2"/>
            <p:cNvSpPr>
              <a:spLocks noChangeArrowheads="1"/>
            </p:cNvSpPr>
            <p:nvPr/>
          </p:nvSpPr>
          <p:spPr bwMode="auto">
            <a:xfrm>
              <a:off x="3419872" y="1700808"/>
              <a:ext cx="3172663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ja-JP" altLang="en-US" sz="3600"/>
                <a:t>マゼンタ</a:t>
              </a:r>
              <a:endParaRPr lang="en-US" altLang="ja-JP" sz="3600"/>
            </a:p>
            <a:p>
              <a:pPr eaLnBrk="1" hangingPunct="1"/>
              <a:r>
                <a:rPr lang="ja-JP" altLang="en-US" sz="3600"/>
                <a:t>（</a:t>
              </a:r>
              <a:r>
                <a:rPr lang="en-US" altLang="ja-JP" sz="3600"/>
                <a:t> magenta </a:t>
              </a:r>
              <a:r>
                <a:rPr lang="ja-JP" altLang="en-US" sz="3600"/>
                <a:t>）</a:t>
              </a:r>
            </a:p>
          </p:txBody>
        </p:sp>
        <p:sp>
          <p:nvSpPr>
            <p:cNvPr id="7174" name="正方形/長方形 3"/>
            <p:cNvSpPr>
              <a:spLocks noChangeArrowheads="1"/>
            </p:cNvSpPr>
            <p:nvPr/>
          </p:nvSpPr>
          <p:spPr bwMode="auto">
            <a:xfrm>
              <a:off x="5540986" y="4797152"/>
              <a:ext cx="219803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ja-JP" altLang="en-US" sz="3600"/>
                <a:t>シアン</a:t>
              </a:r>
              <a:endParaRPr lang="en-US" altLang="ja-JP" sz="3600"/>
            </a:p>
            <a:p>
              <a:pPr eaLnBrk="1" hangingPunct="1"/>
              <a:r>
                <a:rPr lang="ja-JP" altLang="en-US" sz="3600"/>
                <a:t>（</a:t>
              </a:r>
              <a:r>
                <a:rPr lang="en-US" altLang="ja-JP" sz="3600"/>
                <a:t>cyan </a:t>
              </a:r>
              <a:r>
                <a:rPr lang="ja-JP" altLang="en-US" sz="3600"/>
                <a:t>）</a:t>
              </a:r>
            </a:p>
          </p:txBody>
        </p:sp>
        <p:sp>
          <p:nvSpPr>
            <p:cNvPr id="7175" name="正方形/長方形 4"/>
            <p:cNvSpPr>
              <a:spLocks noChangeArrowheads="1"/>
            </p:cNvSpPr>
            <p:nvPr/>
          </p:nvSpPr>
          <p:spPr bwMode="auto">
            <a:xfrm>
              <a:off x="1997569" y="4624223"/>
              <a:ext cx="2730235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ja-JP" altLang="en-US" sz="3600"/>
                <a:t>黄色</a:t>
              </a:r>
              <a:endParaRPr lang="en-US" altLang="ja-JP" sz="3600"/>
            </a:p>
            <a:p>
              <a:pPr eaLnBrk="1" hangingPunct="1"/>
              <a:r>
                <a:rPr lang="ja-JP" altLang="en-US" sz="3600"/>
                <a:t>（</a:t>
              </a:r>
              <a:r>
                <a:rPr lang="en-US" altLang="ja-JP" sz="3600"/>
                <a:t> yellow </a:t>
              </a:r>
              <a:r>
                <a:rPr lang="ja-JP" altLang="en-US" sz="3600"/>
                <a:t>）</a:t>
              </a:r>
            </a:p>
          </p:txBody>
        </p:sp>
      </p:grpSp>
      <p:sp>
        <p:nvSpPr>
          <p:cNvPr id="2" name="テキスト ボックス 1"/>
          <p:cNvSpPr txBox="1">
            <a:spLocks noChangeArrowheads="1"/>
          </p:cNvSpPr>
          <p:nvPr/>
        </p:nvSpPr>
        <p:spPr bwMode="auto">
          <a:xfrm>
            <a:off x="2555875" y="260350"/>
            <a:ext cx="403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6000"/>
              <a:t>色の三原色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Trebuchet MS" charset="0"/>
                <a:ea typeface="HGｺﾞｼｯｸM" charset="0"/>
              </a:rPr>
              <a:t>色の三原色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シアン（</a:t>
            </a:r>
            <a:r>
              <a:rPr lang="en-US" altLang="ja-JP">
                <a:solidFill>
                  <a:srgbClr val="FF0000"/>
                </a:solidFill>
                <a:latin typeface="Georgia" charset="0"/>
                <a:ea typeface="HG明朝B" charset="0"/>
              </a:rPr>
              <a:t>cyan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）</a:t>
            </a:r>
            <a:r>
              <a:rPr lang="ja-JP" altLang="en-US">
                <a:latin typeface="Georgia" charset="0"/>
                <a:ea typeface="HG明朝B" charset="0"/>
              </a:rPr>
              <a:t>、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マゼンタ（</a:t>
            </a:r>
            <a:r>
              <a:rPr lang="en-US" altLang="ja-JP">
                <a:solidFill>
                  <a:srgbClr val="FF0000"/>
                </a:solidFill>
                <a:latin typeface="Georgia" charset="0"/>
                <a:ea typeface="HG明朝B" charset="0"/>
              </a:rPr>
              <a:t>magenta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）</a:t>
            </a:r>
            <a:r>
              <a:rPr lang="ja-JP" altLang="en-US">
                <a:latin typeface="Georgia" charset="0"/>
                <a:ea typeface="HG明朝B" charset="0"/>
              </a:rPr>
              <a:t>、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黄色（</a:t>
            </a:r>
            <a:r>
              <a:rPr lang="en-US" altLang="ja-JP">
                <a:solidFill>
                  <a:srgbClr val="FF0000"/>
                </a:solidFill>
                <a:latin typeface="Georgia" charset="0"/>
                <a:ea typeface="HG明朝B" charset="0"/>
              </a:rPr>
              <a:t>yellow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）</a:t>
            </a:r>
            <a:r>
              <a:rPr lang="ja-JP" altLang="en-US">
                <a:latin typeface="Georgia" charset="0"/>
                <a:ea typeface="HG明朝B" charset="0"/>
              </a:rPr>
              <a:t>の三色でできている。</a:t>
            </a:r>
            <a:endParaRPr lang="en-US" altLang="ja-JP">
              <a:latin typeface="Georgia" charset="0"/>
              <a:ea typeface="HG明朝B" charset="0"/>
            </a:endParaRPr>
          </a:p>
          <a:p>
            <a:r>
              <a:rPr lang="ja-JP" altLang="en-US">
                <a:latin typeface="Georgia" charset="0"/>
                <a:ea typeface="HG明朝B" charset="0"/>
              </a:rPr>
              <a:t>三色全てが混ざると黒になる。これを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減法混色</a:t>
            </a:r>
            <a:r>
              <a:rPr lang="ja-JP" altLang="en-US">
                <a:latin typeface="Georgia" charset="0"/>
                <a:ea typeface="HG明朝B" charset="0"/>
              </a:rPr>
              <a:t>という。</a:t>
            </a:r>
            <a:endParaRPr lang="en-US" altLang="ja-JP">
              <a:latin typeface="Georgia" charset="0"/>
              <a:ea typeface="HG明朝B" charset="0"/>
            </a:endParaRPr>
          </a:p>
          <a:p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絵の具</a:t>
            </a:r>
            <a:r>
              <a:rPr lang="ja-JP" altLang="en-US">
                <a:latin typeface="Georgia" charset="0"/>
                <a:ea typeface="HG明朝B" charset="0"/>
              </a:rPr>
              <a:t>や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印刷</a:t>
            </a:r>
            <a:r>
              <a:rPr lang="ja-JP" altLang="en-US">
                <a:latin typeface="Georgia" charset="0"/>
                <a:ea typeface="HG明朝B" charset="0"/>
              </a:rPr>
              <a:t>などは、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色の三原色</a:t>
            </a:r>
            <a:r>
              <a:rPr lang="ja-JP" altLang="en-US">
                <a:latin typeface="Georgia" charset="0"/>
                <a:ea typeface="HG明朝B" charset="0"/>
              </a:rPr>
              <a:t>を用いて、様々な色を表現している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グループ化 3"/>
          <p:cNvGrpSpPr>
            <a:grpSpLocks/>
          </p:cNvGrpSpPr>
          <p:nvPr/>
        </p:nvGrpSpPr>
        <p:grpSpPr bwMode="auto">
          <a:xfrm>
            <a:off x="1628775" y="981075"/>
            <a:ext cx="6246813" cy="5711825"/>
            <a:chOff x="1629556" y="980728"/>
            <a:chExt cx="6246250" cy="5711592"/>
          </a:xfrm>
        </p:grpSpPr>
        <p:pic>
          <p:nvPicPr>
            <p:cNvPr id="9220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9556" y="980728"/>
              <a:ext cx="6028903" cy="5711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1" name="テキスト ボックス 2"/>
            <p:cNvSpPr txBox="1">
              <a:spLocks noChangeArrowheads="1"/>
            </p:cNvSpPr>
            <p:nvPr/>
          </p:nvSpPr>
          <p:spPr bwMode="auto">
            <a:xfrm>
              <a:off x="3995936" y="1642662"/>
              <a:ext cx="216758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4000">
                  <a:solidFill>
                    <a:schemeClr val="bg1"/>
                  </a:solidFill>
                </a:rPr>
                <a:t>B</a:t>
              </a:r>
              <a:r>
                <a:rPr lang="ja-JP" altLang="en-US" sz="4000">
                  <a:solidFill>
                    <a:schemeClr val="bg1"/>
                  </a:solidFill>
                </a:rPr>
                <a:t> （青）</a:t>
              </a:r>
            </a:p>
          </p:txBody>
        </p:sp>
        <p:sp>
          <p:nvSpPr>
            <p:cNvPr id="9222" name="テキスト ボックス 4"/>
            <p:cNvSpPr txBox="1">
              <a:spLocks noChangeArrowheads="1"/>
            </p:cNvSpPr>
            <p:nvPr/>
          </p:nvSpPr>
          <p:spPr bwMode="auto">
            <a:xfrm>
              <a:off x="2511874" y="4828510"/>
              <a:ext cx="21755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4000"/>
                <a:t>R</a:t>
              </a:r>
              <a:r>
                <a:rPr lang="ja-JP" altLang="en-US" sz="4000"/>
                <a:t> （赤）</a:t>
              </a:r>
            </a:p>
          </p:txBody>
        </p:sp>
        <p:sp>
          <p:nvSpPr>
            <p:cNvPr id="9223" name="テキスト ボックス 5"/>
            <p:cNvSpPr txBox="1">
              <a:spLocks noChangeArrowheads="1"/>
            </p:cNvSpPr>
            <p:nvPr/>
          </p:nvSpPr>
          <p:spPr bwMode="auto">
            <a:xfrm>
              <a:off x="5652120" y="4809346"/>
              <a:ext cx="222368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ja-JP" sz="4000"/>
                <a:t>G</a:t>
              </a:r>
              <a:r>
                <a:rPr lang="ja-JP" altLang="en-US" sz="4000"/>
                <a:t> （緑）</a:t>
              </a:r>
            </a:p>
          </p:txBody>
        </p:sp>
      </p:grpSp>
      <p:sp>
        <p:nvSpPr>
          <p:cNvPr id="2" name="テキスト ボックス 1"/>
          <p:cNvSpPr txBox="1">
            <a:spLocks noChangeArrowheads="1"/>
          </p:cNvSpPr>
          <p:nvPr/>
        </p:nvSpPr>
        <p:spPr bwMode="auto">
          <a:xfrm>
            <a:off x="2555875" y="188913"/>
            <a:ext cx="41767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6000"/>
              <a:t>光の三原色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Trebuchet MS" charset="0"/>
                <a:ea typeface="HGｺﾞｼｯｸM" charset="0"/>
              </a:rPr>
              <a:t>光の三原色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赤（</a:t>
            </a:r>
            <a:r>
              <a:rPr lang="en-US" altLang="ja-JP">
                <a:solidFill>
                  <a:srgbClr val="FF0000"/>
                </a:solidFill>
                <a:latin typeface="Georgia" charset="0"/>
                <a:ea typeface="HG明朝B" charset="0"/>
              </a:rPr>
              <a:t>red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）</a:t>
            </a:r>
            <a:r>
              <a:rPr lang="ja-JP" altLang="en-US">
                <a:latin typeface="Georgia" charset="0"/>
                <a:ea typeface="HG明朝B" charset="0"/>
              </a:rPr>
              <a:t>、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緑（</a:t>
            </a:r>
            <a:r>
              <a:rPr lang="en-US" altLang="ja-JP">
                <a:solidFill>
                  <a:srgbClr val="FF0000"/>
                </a:solidFill>
                <a:latin typeface="Georgia" charset="0"/>
                <a:ea typeface="HG明朝B" charset="0"/>
              </a:rPr>
              <a:t>green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）</a:t>
            </a:r>
            <a:r>
              <a:rPr lang="ja-JP" altLang="en-US">
                <a:latin typeface="Georgia" charset="0"/>
                <a:ea typeface="HG明朝B" charset="0"/>
              </a:rPr>
              <a:t>、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青（</a:t>
            </a:r>
            <a:r>
              <a:rPr lang="en-US" altLang="ja-JP">
                <a:solidFill>
                  <a:srgbClr val="FF0000"/>
                </a:solidFill>
                <a:latin typeface="Georgia" charset="0"/>
                <a:ea typeface="HG明朝B" charset="0"/>
              </a:rPr>
              <a:t>blue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）</a:t>
            </a:r>
            <a:r>
              <a:rPr lang="ja-JP" altLang="en-US">
                <a:latin typeface="Georgia" charset="0"/>
                <a:ea typeface="HG明朝B" charset="0"/>
              </a:rPr>
              <a:t>の三色でできている。</a:t>
            </a:r>
            <a:endParaRPr lang="en-US" altLang="ja-JP">
              <a:latin typeface="Georgia" charset="0"/>
              <a:ea typeface="HG明朝B" charset="0"/>
            </a:endParaRPr>
          </a:p>
          <a:p>
            <a:r>
              <a:rPr lang="ja-JP" altLang="en-US">
                <a:latin typeface="Georgia" charset="0"/>
                <a:ea typeface="HG明朝B" charset="0"/>
              </a:rPr>
              <a:t>三色全てが混ざると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白</a:t>
            </a:r>
            <a:r>
              <a:rPr lang="ja-JP" altLang="en-US">
                <a:latin typeface="Georgia" charset="0"/>
                <a:ea typeface="HG明朝B" charset="0"/>
              </a:rPr>
              <a:t>になる。これを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加法混色</a:t>
            </a:r>
            <a:r>
              <a:rPr lang="ja-JP" altLang="en-US">
                <a:latin typeface="Georgia" charset="0"/>
                <a:ea typeface="HG明朝B" charset="0"/>
              </a:rPr>
              <a:t>という。</a:t>
            </a:r>
            <a:endParaRPr lang="en-US" altLang="ja-JP">
              <a:latin typeface="Georgia" charset="0"/>
              <a:ea typeface="HG明朝B" charset="0"/>
            </a:endParaRPr>
          </a:p>
          <a:p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テレビ</a:t>
            </a:r>
            <a:r>
              <a:rPr lang="ja-JP" altLang="en-US">
                <a:latin typeface="Georgia" charset="0"/>
                <a:ea typeface="HG明朝B" charset="0"/>
              </a:rPr>
              <a:t>や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パソコン</a:t>
            </a:r>
            <a:r>
              <a:rPr lang="ja-JP" altLang="en-US">
                <a:latin typeface="Georgia" charset="0"/>
                <a:ea typeface="HG明朝B" charset="0"/>
              </a:rPr>
              <a:t>などは、</a:t>
            </a:r>
            <a:r>
              <a:rPr lang="ja-JP" altLang="en-US">
                <a:solidFill>
                  <a:srgbClr val="FF0000"/>
                </a:solidFill>
                <a:latin typeface="Georgia" charset="0"/>
                <a:ea typeface="HG明朝B" charset="0"/>
              </a:rPr>
              <a:t>光の三原色</a:t>
            </a:r>
            <a:r>
              <a:rPr lang="ja-JP" altLang="en-US">
                <a:latin typeface="Georgia" charset="0"/>
                <a:ea typeface="HG明朝B" charset="0"/>
              </a:rPr>
              <a:t>を用いて、様々な色を表現している。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eaLnBrk="1" hangingPunct="1"/>
            <a:r>
              <a:rPr lang="ja-JP" altLang="en-US">
                <a:latin typeface="Trebuchet MS" charset="0"/>
                <a:ea typeface="HGｺﾞｼｯｸM" charset="0"/>
              </a:rPr>
              <a:t>色の指定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1519" y="1916832"/>
            <a:ext cx="8446393" cy="4608512"/>
          </a:xfrm>
        </p:spPr>
        <p:txBody>
          <a:bodyPr/>
          <a:lstStyle/>
          <a:p>
            <a:pPr eaLnBrk="1" hangingPunct="1"/>
            <a:r>
              <a:rPr lang="ja-JP" altLang="en-US" dirty="0">
                <a:latin typeface="Georgia" charset="0"/>
                <a:ea typeface="HG明朝B" charset="0"/>
              </a:rPr>
              <a:t>光の</a:t>
            </a:r>
            <a:r>
              <a:rPr lang="en-US" altLang="ja-JP" dirty="0">
                <a:latin typeface="Georgia" charset="0"/>
                <a:ea typeface="HG明朝B" charset="0"/>
              </a:rPr>
              <a:t>3</a:t>
            </a:r>
            <a:r>
              <a:rPr lang="ja-JP" altLang="en-US" dirty="0">
                <a:latin typeface="Georgia" charset="0"/>
                <a:ea typeface="HG明朝B" charset="0"/>
              </a:rPr>
              <a:t>原色（</a:t>
            </a:r>
            <a:r>
              <a:rPr lang="ja-JP" altLang="en-US" dirty="0">
                <a:solidFill>
                  <a:srgbClr val="FF0000"/>
                </a:solidFill>
                <a:latin typeface="Georgia" charset="0"/>
                <a:ea typeface="HG明朝B" charset="0"/>
              </a:rPr>
              <a:t>赤</a:t>
            </a:r>
            <a:r>
              <a:rPr lang="ja-JP" altLang="en-US" dirty="0">
                <a:latin typeface="Georgia" charset="0"/>
                <a:ea typeface="HG明朝B" charset="0"/>
              </a:rPr>
              <a:t>、</a:t>
            </a:r>
            <a:r>
              <a:rPr lang="ja-JP" altLang="en-US" dirty="0">
                <a:solidFill>
                  <a:srgbClr val="FF0000"/>
                </a:solidFill>
                <a:latin typeface="Georgia" charset="0"/>
                <a:ea typeface="HG明朝B" charset="0"/>
              </a:rPr>
              <a:t>緑</a:t>
            </a:r>
            <a:r>
              <a:rPr lang="ja-JP" altLang="en-US" dirty="0">
                <a:latin typeface="Georgia" charset="0"/>
                <a:ea typeface="HG明朝B" charset="0"/>
              </a:rPr>
              <a:t>、</a:t>
            </a:r>
            <a:r>
              <a:rPr lang="ja-JP" altLang="en-US" dirty="0">
                <a:solidFill>
                  <a:srgbClr val="FF0000"/>
                </a:solidFill>
                <a:latin typeface="Georgia" charset="0"/>
                <a:ea typeface="HG明朝B" charset="0"/>
              </a:rPr>
              <a:t>青</a:t>
            </a:r>
            <a:r>
              <a:rPr lang="ja-JP" altLang="en-US" dirty="0">
                <a:latin typeface="Georgia" charset="0"/>
                <a:ea typeface="HG明朝B" charset="0"/>
              </a:rPr>
              <a:t>）</a:t>
            </a:r>
            <a:endParaRPr lang="en-US" altLang="ja-JP" dirty="0">
              <a:latin typeface="Georgia" charset="0"/>
              <a:ea typeface="HG明朝B" charset="0"/>
            </a:endParaRPr>
          </a:p>
          <a:p>
            <a:pPr lvl="1" eaLnBrk="1" hangingPunct="1"/>
            <a:r>
              <a:rPr lang="ja-JP" altLang="en-US" dirty="0">
                <a:latin typeface="Georgia" charset="0"/>
                <a:ea typeface="HG明朝B" charset="0"/>
              </a:rPr>
              <a:t>それぞれの明るさを</a:t>
            </a:r>
            <a:r>
              <a:rPr lang="en-US" altLang="ja-JP" dirty="0">
                <a:latin typeface="Georgia" charset="0"/>
                <a:ea typeface="HG明朝B" charset="0"/>
              </a:rPr>
              <a:t>2</a:t>
            </a:r>
            <a:r>
              <a:rPr lang="ja-JP" altLang="en-US" dirty="0">
                <a:latin typeface="Georgia" charset="0"/>
                <a:ea typeface="HG明朝B" charset="0"/>
              </a:rPr>
              <a:t>桁の</a:t>
            </a:r>
            <a:r>
              <a:rPr lang="en-US" altLang="ja-JP" dirty="0">
                <a:latin typeface="Georgia" charset="0"/>
                <a:ea typeface="HG明朝B" charset="0"/>
              </a:rPr>
              <a:t>16</a:t>
            </a:r>
            <a:r>
              <a:rPr lang="ja-JP" altLang="en-US" dirty="0">
                <a:latin typeface="Georgia" charset="0"/>
                <a:ea typeface="HG明朝B" charset="0"/>
              </a:rPr>
              <a:t>進数で表す。</a:t>
            </a:r>
          </a:p>
          <a:p>
            <a:pPr lvl="1" eaLnBrk="1" hangingPunct="1"/>
            <a:r>
              <a:rPr lang="ja-JP" altLang="en-US" dirty="0">
                <a:latin typeface="Georgia" charset="0"/>
                <a:ea typeface="HG明朝B" charset="0"/>
              </a:rPr>
              <a:t>これを </a:t>
            </a:r>
            <a:r>
              <a:rPr lang="ja-JP" altLang="en-US" dirty="0">
                <a:solidFill>
                  <a:srgbClr val="FF0000"/>
                </a:solidFill>
                <a:latin typeface="Georgia" charset="0"/>
                <a:ea typeface="HG明朝B" charset="0"/>
              </a:rPr>
              <a:t>カラーコード</a:t>
            </a:r>
            <a:r>
              <a:rPr lang="ja-JP" altLang="en-US" dirty="0">
                <a:latin typeface="Georgia" charset="0"/>
                <a:ea typeface="HG明朝B" charset="0"/>
              </a:rPr>
              <a:t> という。</a:t>
            </a:r>
            <a:endParaRPr lang="en-US" altLang="ja-JP" dirty="0">
              <a:latin typeface="Georgia" charset="0"/>
              <a:ea typeface="HG明朝B" charset="0"/>
            </a:endParaRPr>
          </a:p>
          <a:p>
            <a:pPr lvl="1" eaLnBrk="1" hangingPunct="1"/>
            <a:endParaRPr lang="ja-JP" altLang="en-US" dirty="0">
              <a:latin typeface="Georgia" charset="0"/>
              <a:ea typeface="HG明朝B" charset="0"/>
            </a:endParaRPr>
          </a:p>
          <a:p>
            <a:pPr eaLnBrk="1" hangingPunct="1"/>
            <a:r>
              <a:rPr lang="en-US" altLang="ja-JP" dirty="0">
                <a:latin typeface="Georgia" charset="0"/>
                <a:ea typeface="HG明朝B" charset="0"/>
              </a:rPr>
              <a:t>16</a:t>
            </a:r>
            <a:r>
              <a:rPr lang="ja-JP" altLang="en-US" dirty="0">
                <a:latin typeface="Georgia" charset="0"/>
                <a:ea typeface="HG明朝B" charset="0"/>
              </a:rPr>
              <a:t>進数、</a:t>
            </a:r>
            <a:r>
              <a:rPr lang="en-US" altLang="ja-JP" dirty="0">
                <a:latin typeface="Georgia" charset="0"/>
                <a:ea typeface="HG明朝B" charset="0"/>
              </a:rPr>
              <a:t>2</a:t>
            </a:r>
            <a:r>
              <a:rPr lang="ja-JP" altLang="en-US" dirty="0">
                <a:latin typeface="Georgia" charset="0"/>
                <a:ea typeface="HG明朝B" charset="0"/>
              </a:rPr>
              <a:t>桁の最大値は</a:t>
            </a:r>
            <a:r>
              <a:rPr lang="ja-JP" altLang="en-US" dirty="0">
                <a:solidFill>
                  <a:srgbClr val="FF0000"/>
                </a:solidFill>
                <a:latin typeface="Georgia" charset="0"/>
                <a:ea typeface="HG明朝B" charset="0"/>
              </a:rPr>
              <a:t>ＦＦ</a:t>
            </a:r>
          </a:p>
          <a:p>
            <a:pPr lvl="1" eaLnBrk="1" hangingPunct="1"/>
            <a:r>
              <a:rPr lang="ja-JP" altLang="en-US" dirty="0">
                <a:latin typeface="Georgia" charset="0"/>
                <a:ea typeface="HG明朝B" charset="0"/>
              </a:rPr>
              <a:t>ＲＧＢ（赤緑青）の明るさを表す数値</a:t>
            </a:r>
            <a:endParaRPr lang="en-US" altLang="ja-JP" dirty="0">
              <a:latin typeface="Georgia" charset="0"/>
              <a:ea typeface="HG明朝B" charset="0"/>
            </a:endParaRPr>
          </a:p>
          <a:p>
            <a:pPr lvl="2" eaLnBrk="1" hangingPunct="1"/>
            <a:r>
              <a:rPr lang="en-US" altLang="ja-JP" dirty="0">
                <a:latin typeface="Georgia" charset="0"/>
                <a:ea typeface="HG明朝B" charset="0"/>
              </a:rPr>
              <a:t>2</a:t>
            </a:r>
            <a:r>
              <a:rPr lang="ja-JP" altLang="en-US" dirty="0">
                <a:latin typeface="Georgia" charset="0"/>
                <a:ea typeface="HG明朝B" charset="0"/>
              </a:rPr>
              <a:t>桁の</a:t>
            </a:r>
            <a:r>
              <a:rPr lang="en-US" altLang="ja-JP" dirty="0">
                <a:latin typeface="Georgia" charset="0"/>
                <a:ea typeface="HG明朝B" charset="0"/>
              </a:rPr>
              <a:t>16</a:t>
            </a:r>
            <a:r>
              <a:rPr lang="ja-JP" altLang="en-US" dirty="0">
                <a:latin typeface="Georgia" charset="0"/>
                <a:ea typeface="HG明朝B" charset="0"/>
              </a:rPr>
              <a:t>進数　</a:t>
            </a:r>
            <a:r>
              <a:rPr lang="en-US" altLang="ja-JP" b="1" dirty="0">
                <a:solidFill>
                  <a:srgbClr val="FF0000"/>
                </a:solidFill>
                <a:latin typeface="ＭＳ ゴシック" charset="0"/>
                <a:ea typeface="ＭＳ ゴシック" charset="0"/>
                <a:cs typeface="ＭＳ ゴシック" charset="0"/>
              </a:rPr>
              <a:t>00</a:t>
            </a:r>
            <a:r>
              <a:rPr lang="ja-JP" altLang="en-US" dirty="0">
                <a:latin typeface="Georgia" charset="0"/>
                <a:ea typeface="HG明朝B" charset="0"/>
              </a:rPr>
              <a:t>から</a:t>
            </a:r>
            <a:r>
              <a:rPr lang="en-US" altLang="ja-JP" b="1" dirty="0">
                <a:solidFill>
                  <a:srgbClr val="FF0000"/>
                </a:solidFill>
                <a:latin typeface="ＭＳ ゴシック" charset="0"/>
                <a:ea typeface="ＭＳ ゴシック" charset="0"/>
                <a:cs typeface="ＭＳ ゴシック" charset="0"/>
              </a:rPr>
              <a:t>FF</a:t>
            </a:r>
          </a:p>
          <a:p>
            <a:pPr lvl="2" eaLnBrk="1" hangingPunct="1"/>
            <a:endParaRPr lang="en-US" altLang="ja-JP" dirty="0">
              <a:latin typeface="Georgia" charset="0"/>
              <a:ea typeface="HG明朝B" charset="0"/>
            </a:endParaRPr>
          </a:p>
          <a:p>
            <a:pPr lvl="2" eaLnBrk="1" hangingPunct="1"/>
            <a:r>
              <a:rPr lang="en-US" altLang="ja-JP" b="1" dirty="0">
                <a:latin typeface="ＭＳ ゴシック" charset="0"/>
                <a:ea typeface="ＭＳ ゴシック" charset="0"/>
                <a:cs typeface="ＭＳ ゴシック" charset="0"/>
              </a:rPr>
              <a:t>FF 00 00 </a:t>
            </a:r>
            <a:r>
              <a:rPr lang="ja-JP" altLang="en-US" dirty="0">
                <a:latin typeface="Georgia" charset="0"/>
                <a:ea typeface="HG明朝B" charset="0"/>
              </a:rPr>
              <a:t>→ </a:t>
            </a:r>
            <a:r>
              <a:rPr lang="ja-JP" altLang="en-US" dirty="0" smtClean="0">
                <a:latin typeface="Georgia" charset="0"/>
                <a:ea typeface="HG明朝B" charset="0"/>
              </a:rPr>
              <a:t>赤</a:t>
            </a:r>
            <a:r>
              <a:rPr lang="en-US" altLang="ja-JP" dirty="0" smtClean="0">
                <a:latin typeface="Georgia" charset="0"/>
                <a:ea typeface="HG明朝B" charset="0"/>
              </a:rPr>
              <a:t>(</a:t>
            </a:r>
            <a:r>
              <a:rPr lang="en-US" altLang="ja-JP" b="1" dirty="0" smtClean="0">
                <a:latin typeface="ＭＳ ゴシック" charset="0"/>
                <a:ea typeface="ＭＳ ゴシック" charset="0"/>
                <a:cs typeface="ＭＳ ゴシック" charset="0"/>
              </a:rPr>
              <a:t>FF</a:t>
            </a:r>
            <a:r>
              <a:rPr lang="ja-JP" altLang="en-US" dirty="0">
                <a:latin typeface="Georgia" charset="0"/>
                <a:ea typeface="HG明朝B" charset="0"/>
                <a:cs typeface="ＭＳ ゴシック" charset="0"/>
              </a:rPr>
              <a:t>＝</a:t>
            </a:r>
            <a:r>
              <a:rPr lang="ja-JP" altLang="en-US" dirty="0" smtClean="0">
                <a:latin typeface="Georgia" charset="0"/>
                <a:ea typeface="HG明朝B" charset="0"/>
              </a:rPr>
              <a:t>最大</a:t>
            </a:r>
            <a:r>
              <a:rPr lang="en-US" altLang="ja-JP" dirty="0">
                <a:latin typeface="Georgia" charset="0"/>
                <a:ea typeface="HG明朝B" charset="0"/>
              </a:rPr>
              <a:t>) , </a:t>
            </a:r>
            <a:r>
              <a:rPr lang="ja-JP" altLang="en-US" dirty="0" smtClean="0">
                <a:latin typeface="Georgia" charset="0"/>
                <a:ea typeface="HG明朝B" charset="0"/>
              </a:rPr>
              <a:t>緑</a:t>
            </a:r>
            <a:r>
              <a:rPr lang="en-US" altLang="ja-JP" dirty="0" smtClean="0">
                <a:latin typeface="Georgia" charset="0"/>
                <a:ea typeface="HG明朝B" charset="0"/>
              </a:rPr>
              <a:t>(</a:t>
            </a:r>
            <a:r>
              <a:rPr lang="en-US" altLang="ja-JP" b="1" dirty="0" smtClean="0">
                <a:latin typeface="ＭＳ ゴシック" charset="0"/>
                <a:ea typeface="ＭＳ ゴシック" charset="0"/>
                <a:cs typeface="ＭＳ ゴシック" charset="0"/>
              </a:rPr>
              <a:t>00</a:t>
            </a:r>
            <a:r>
              <a:rPr lang="en-US" altLang="ja-JP" dirty="0">
                <a:latin typeface="Georgia" charset="0"/>
                <a:ea typeface="HG明朝B" charset="0"/>
                <a:cs typeface="ＭＳ ゴシック" charset="0"/>
              </a:rPr>
              <a:t>=</a:t>
            </a:r>
            <a:r>
              <a:rPr lang="ja-JP" altLang="en-US" dirty="0" smtClean="0">
                <a:latin typeface="Georgia" charset="0"/>
                <a:ea typeface="HG明朝B" charset="0"/>
              </a:rPr>
              <a:t>なし</a:t>
            </a:r>
            <a:r>
              <a:rPr lang="en-US" altLang="ja-JP" dirty="0">
                <a:latin typeface="Georgia" charset="0"/>
                <a:ea typeface="HG明朝B" charset="0"/>
              </a:rPr>
              <a:t>) , </a:t>
            </a:r>
            <a:r>
              <a:rPr lang="ja-JP" altLang="en-US" dirty="0" smtClean="0">
                <a:latin typeface="Georgia" charset="0"/>
                <a:ea typeface="HG明朝B" charset="0"/>
              </a:rPr>
              <a:t>青</a:t>
            </a:r>
            <a:r>
              <a:rPr lang="en-US" altLang="ja-JP" dirty="0" smtClean="0">
                <a:latin typeface="Georgia" charset="0"/>
                <a:ea typeface="HG明朝B" charset="0"/>
              </a:rPr>
              <a:t>(</a:t>
            </a:r>
            <a:r>
              <a:rPr lang="en-US" altLang="ja-JP" b="1" dirty="0" smtClean="0">
                <a:latin typeface="ＭＳ ゴシック" charset="0"/>
                <a:ea typeface="ＭＳ ゴシック" charset="0"/>
                <a:cs typeface="ＭＳ ゴシック" charset="0"/>
              </a:rPr>
              <a:t>00</a:t>
            </a:r>
            <a:r>
              <a:rPr lang="en-US" altLang="ja-JP" dirty="0">
                <a:latin typeface="Georgia" charset="0"/>
                <a:ea typeface="HG明朝B" charset="0"/>
                <a:cs typeface="ＭＳ ゴシック" charset="0"/>
              </a:rPr>
              <a:t>=</a:t>
            </a:r>
            <a:r>
              <a:rPr lang="ja-JP" altLang="en-US" dirty="0" smtClean="0">
                <a:latin typeface="Georgia" charset="0"/>
                <a:ea typeface="HG明朝B" charset="0"/>
              </a:rPr>
              <a:t>なし</a:t>
            </a:r>
            <a:r>
              <a:rPr lang="en-US" altLang="ja-JP" dirty="0" smtClean="0">
                <a:latin typeface="Georgia" charset="0"/>
                <a:ea typeface="HG明朝B" charset="0"/>
              </a:rPr>
              <a:t>)</a:t>
            </a:r>
            <a:r>
              <a:rPr lang="en-US" altLang="ja-JP" dirty="0">
                <a:latin typeface="Georgia" charset="0"/>
                <a:ea typeface="HG明朝B" charset="0"/>
              </a:rPr>
              <a:t/>
            </a:r>
            <a:br>
              <a:rPr lang="en-US" altLang="ja-JP" dirty="0">
                <a:latin typeface="Georgia" charset="0"/>
                <a:ea typeface="HG明朝B" charset="0"/>
              </a:rPr>
            </a:br>
            <a:r>
              <a:rPr lang="ja-JP" altLang="en-US" dirty="0" smtClean="0">
                <a:latin typeface="Georgia" charset="0"/>
                <a:ea typeface="HG明朝B" charset="0"/>
              </a:rPr>
              <a:t>→　（明るい赤色）</a:t>
            </a:r>
            <a:endParaRPr lang="en-US" altLang="ja-JP" dirty="0" smtClean="0">
              <a:latin typeface="Georgia" charset="0"/>
              <a:ea typeface="HG明朝B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latin typeface="Trebuchet MS" charset="0"/>
                <a:ea typeface="HGｺﾞｼｯｸM" charset="0"/>
              </a:rPr>
              <a:t>色の指定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997450"/>
          </a:xfrm>
        </p:spPr>
        <p:txBody>
          <a:bodyPr/>
          <a:lstStyle/>
          <a:p>
            <a:pPr eaLnBrk="1" hangingPunct="1"/>
            <a:r>
              <a:rPr lang="ja-JP" altLang="en-US" sz="2400">
                <a:latin typeface="Georgia" charset="0"/>
                <a:ea typeface="HG明朝B" charset="0"/>
              </a:rPr>
              <a:t>ＲＧＢ（</a:t>
            </a:r>
            <a:r>
              <a:rPr lang="en-US" altLang="ja-JP" sz="2400">
                <a:latin typeface="Georgia" charset="0"/>
                <a:ea typeface="HG明朝B" charset="0"/>
              </a:rPr>
              <a:t>Red</a:t>
            </a:r>
            <a:r>
              <a:rPr lang="ja-JP" altLang="en-US" sz="2400">
                <a:latin typeface="Georgia" charset="0"/>
                <a:ea typeface="HG明朝B" charset="0"/>
              </a:rPr>
              <a:t>：赤、</a:t>
            </a:r>
            <a:r>
              <a:rPr lang="en-US" altLang="ja-JP" sz="2400">
                <a:latin typeface="Georgia" charset="0"/>
                <a:ea typeface="HG明朝B" charset="0"/>
              </a:rPr>
              <a:t>Green</a:t>
            </a:r>
            <a:r>
              <a:rPr lang="ja-JP" altLang="en-US" sz="2400">
                <a:latin typeface="Georgia" charset="0"/>
                <a:ea typeface="HG明朝B" charset="0"/>
              </a:rPr>
              <a:t>：緑、</a:t>
            </a:r>
            <a:r>
              <a:rPr lang="en-US" altLang="ja-JP" sz="2400">
                <a:latin typeface="Georgia" charset="0"/>
                <a:ea typeface="HG明朝B" charset="0"/>
              </a:rPr>
              <a:t>Blue</a:t>
            </a:r>
            <a:r>
              <a:rPr lang="ja-JP" altLang="en-US" sz="2400">
                <a:latin typeface="Georgia" charset="0"/>
                <a:ea typeface="HG明朝B" charset="0"/>
              </a:rPr>
              <a:t>：青）の順に</a:t>
            </a:r>
            <a:br>
              <a:rPr lang="ja-JP" altLang="en-US" sz="2400">
                <a:latin typeface="Georgia" charset="0"/>
                <a:ea typeface="HG明朝B" charset="0"/>
              </a:rPr>
            </a:br>
            <a:r>
              <a:rPr lang="en-US" altLang="ja-JP" sz="2400">
                <a:latin typeface="Georgia" charset="0"/>
                <a:ea typeface="HG明朝B" charset="0"/>
              </a:rPr>
              <a:t>2</a:t>
            </a:r>
            <a:r>
              <a:rPr lang="ja-JP" altLang="en-US" sz="2400">
                <a:latin typeface="Georgia" charset="0"/>
                <a:ea typeface="HG明朝B" charset="0"/>
              </a:rPr>
              <a:t>桁の</a:t>
            </a:r>
            <a:r>
              <a:rPr lang="en-US" altLang="ja-JP" sz="2400">
                <a:latin typeface="Georgia" charset="0"/>
                <a:ea typeface="HG明朝B" charset="0"/>
              </a:rPr>
              <a:t>16</a:t>
            </a:r>
            <a:r>
              <a:rPr lang="ja-JP" altLang="en-US" sz="2400">
                <a:latin typeface="Georgia" charset="0"/>
                <a:ea typeface="HG明朝B" charset="0"/>
              </a:rPr>
              <a:t>進数で、光の明るさを指定</a:t>
            </a:r>
          </a:p>
          <a:p>
            <a:pPr lvl="1" eaLnBrk="1" hangingPunct="1"/>
            <a:endParaRPr lang="ja-JP" altLang="en-US" sz="2000">
              <a:latin typeface="Georgia" charset="0"/>
              <a:ea typeface="HG明朝B" charset="0"/>
            </a:endParaRPr>
          </a:p>
          <a:p>
            <a:pPr lvl="1" eaLnBrk="1" hangingPunct="1"/>
            <a:r>
              <a:rPr lang="ja-JP" altLang="en-US" sz="2000">
                <a:latin typeface="Georgia" charset="0"/>
                <a:ea typeface="HG明朝B" charset="0"/>
              </a:rPr>
              <a:t>ＦＦ００００ は</a:t>
            </a:r>
            <a:br>
              <a:rPr lang="ja-JP" altLang="en-US" sz="2000">
                <a:latin typeface="Georgia" charset="0"/>
                <a:ea typeface="HG明朝B" charset="0"/>
              </a:rPr>
            </a:br>
            <a:r>
              <a:rPr lang="ja-JP" altLang="en-US" sz="2000">
                <a:latin typeface="Georgia" charset="0"/>
                <a:ea typeface="HG明朝B" charset="0"/>
              </a:rPr>
              <a:t>赤ＦＦ（最大）</a:t>
            </a:r>
            <a:br>
              <a:rPr lang="ja-JP" altLang="en-US" sz="2000">
                <a:latin typeface="Georgia" charset="0"/>
                <a:ea typeface="HG明朝B" charset="0"/>
              </a:rPr>
            </a:br>
            <a:r>
              <a:rPr lang="ja-JP" altLang="en-US" sz="2000">
                <a:latin typeface="Georgia" charset="0"/>
                <a:ea typeface="HG明朝B" charset="0"/>
              </a:rPr>
              <a:t>緑００（なし）</a:t>
            </a:r>
            <a:br>
              <a:rPr lang="ja-JP" altLang="en-US" sz="2000">
                <a:latin typeface="Georgia" charset="0"/>
                <a:ea typeface="HG明朝B" charset="0"/>
              </a:rPr>
            </a:br>
            <a:r>
              <a:rPr lang="ja-JP" altLang="en-US" sz="2000">
                <a:latin typeface="Georgia" charset="0"/>
                <a:ea typeface="HG明朝B" charset="0"/>
              </a:rPr>
              <a:t>青００（なし）</a:t>
            </a:r>
            <a:br>
              <a:rPr lang="ja-JP" altLang="en-US" sz="2000">
                <a:latin typeface="Georgia" charset="0"/>
                <a:ea typeface="HG明朝B" charset="0"/>
              </a:rPr>
            </a:br>
            <a:r>
              <a:rPr lang="ja-JP" altLang="en-US" sz="2000">
                <a:latin typeface="Georgia" charset="0"/>
                <a:ea typeface="HG明朝B" charset="0"/>
              </a:rPr>
              <a:t>　　↓</a:t>
            </a:r>
            <a:br>
              <a:rPr lang="ja-JP" altLang="en-US" sz="2000">
                <a:latin typeface="Georgia" charset="0"/>
                <a:ea typeface="HG明朝B" charset="0"/>
              </a:rPr>
            </a:br>
            <a:r>
              <a:rPr lang="ja-JP" altLang="en-US" sz="2000">
                <a:latin typeface="Georgia" charset="0"/>
                <a:ea typeface="HG明朝B" charset="0"/>
              </a:rPr>
              <a:t>明るい「赤」</a:t>
            </a:r>
          </a:p>
        </p:txBody>
      </p:sp>
      <p:graphicFrame>
        <p:nvGraphicFramePr>
          <p:cNvPr id="25751" name="Group 151"/>
          <p:cNvGraphicFramePr>
            <a:graphicFrameLocks noGrp="1"/>
          </p:cNvGraphicFramePr>
          <p:nvPr>
            <p:ph sz="half" idx="2"/>
          </p:nvPr>
        </p:nvGraphicFramePr>
        <p:xfrm>
          <a:off x="3419475" y="2708275"/>
          <a:ext cx="5113338" cy="3638553"/>
        </p:xfrm>
        <a:graphic>
          <a:graphicData uri="http://schemas.openxmlformats.org/drawingml/2006/table">
            <a:tbl>
              <a:tblPr/>
              <a:tblGrid>
                <a:gridCol w="1008063"/>
                <a:gridCol w="1081087"/>
                <a:gridCol w="1079500"/>
                <a:gridCol w="1944688"/>
              </a:tblGrid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Green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Blue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表示色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００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50" charset="-128"/>
                        </a:rPr>
                        <a:t>ＦＦ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44" name="Rectangle 133">
            <a:hlinkClick r:id="rId2"/>
          </p:cNvPr>
          <p:cNvSpPr>
            <a:spLocks noChangeArrowheads="1"/>
          </p:cNvSpPr>
          <p:nvPr/>
        </p:nvSpPr>
        <p:spPr bwMode="auto">
          <a:xfrm>
            <a:off x="1116013" y="5876925"/>
            <a:ext cx="16557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ja-JP" altLang="en-US"/>
              <a:t>カラーコード表</a:t>
            </a:r>
          </a:p>
        </p:txBody>
      </p:sp>
      <p:sp>
        <p:nvSpPr>
          <p:cNvPr id="25734" name="Text Box 134"/>
          <p:cNvSpPr txBox="1">
            <a:spLocks noChangeArrowheads="1"/>
          </p:cNvSpPr>
          <p:nvPr/>
        </p:nvSpPr>
        <p:spPr bwMode="auto">
          <a:xfrm>
            <a:off x="7380288" y="3068638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黒</a:t>
            </a:r>
          </a:p>
        </p:txBody>
      </p:sp>
      <p:sp>
        <p:nvSpPr>
          <p:cNvPr id="25735" name="Text Box 135"/>
          <p:cNvSpPr txBox="1">
            <a:spLocks noChangeArrowheads="1"/>
          </p:cNvSpPr>
          <p:nvPr/>
        </p:nvSpPr>
        <p:spPr bwMode="auto">
          <a:xfrm>
            <a:off x="7380288" y="3536950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赤</a:t>
            </a:r>
          </a:p>
        </p:txBody>
      </p:sp>
      <p:sp>
        <p:nvSpPr>
          <p:cNvPr id="25736" name="Text Box 136"/>
          <p:cNvSpPr txBox="1">
            <a:spLocks noChangeArrowheads="1"/>
          </p:cNvSpPr>
          <p:nvPr/>
        </p:nvSpPr>
        <p:spPr bwMode="auto">
          <a:xfrm>
            <a:off x="7380288" y="3968750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緑</a:t>
            </a:r>
          </a:p>
        </p:txBody>
      </p:sp>
      <p:sp>
        <p:nvSpPr>
          <p:cNvPr id="25737" name="Text Box 137"/>
          <p:cNvSpPr txBox="1">
            <a:spLocks noChangeArrowheads="1"/>
          </p:cNvSpPr>
          <p:nvPr/>
        </p:nvSpPr>
        <p:spPr bwMode="auto">
          <a:xfrm>
            <a:off x="7380288" y="4327525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青</a:t>
            </a:r>
          </a:p>
        </p:txBody>
      </p:sp>
      <p:sp>
        <p:nvSpPr>
          <p:cNvPr id="25738" name="Text Box 138"/>
          <p:cNvSpPr txBox="1">
            <a:spLocks noChangeArrowheads="1"/>
          </p:cNvSpPr>
          <p:nvPr/>
        </p:nvSpPr>
        <p:spPr bwMode="auto">
          <a:xfrm>
            <a:off x="7380288" y="4724400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黄</a:t>
            </a:r>
          </a:p>
        </p:txBody>
      </p:sp>
      <p:sp>
        <p:nvSpPr>
          <p:cNvPr id="25739" name="Text Box 139"/>
          <p:cNvSpPr txBox="1">
            <a:spLocks noChangeArrowheads="1"/>
          </p:cNvSpPr>
          <p:nvPr/>
        </p:nvSpPr>
        <p:spPr bwMode="auto">
          <a:xfrm>
            <a:off x="7164288" y="5157192"/>
            <a:ext cx="9952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1800" dirty="0" smtClean="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マゼンタ</a:t>
            </a:r>
            <a:endParaRPr lang="ja-JP" altLang="en-US" sz="1800" dirty="0">
              <a:solidFill>
                <a:srgbClr val="FF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740" name="Text Box 140"/>
          <p:cNvSpPr txBox="1">
            <a:spLocks noChangeArrowheads="1"/>
          </p:cNvSpPr>
          <p:nvPr/>
        </p:nvSpPr>
        <p:spPr bwMode="auto">
          <a:xfrm>
            <a:off x="7192963" y="5516563"/>
            <a:ext cx="69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水色</a:t>
            </a:r>
          </a:p>
        </p:txBody>
      </p:sp>
      <p:sp>
        <p:nvSpPr>
          <p:cNvPr id="25741" name="Text Box 141"/>
          <p:cNvSpPr txBox="1">
            <a:spLocks noChangeArrowheads="1"/>
          </p:cNvSpPr>
          <p:nvPr/>
        </p:nvSpPr>
        <p:spPr bwMode="auto">
          <a:xfrm>
            <a:off x="7308850" y="5949950"/>
            <a:ext cx="43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Georgia" charset="0"/>
                <a:ea typeface="HG明朝B" charset="0"/>
                <a:cs typeface="HG明朝B" charset="0"/>
              </a:defRPr>
            </a:lvl1pPr>
            <a:lvl2pPr marL="742950" indent="-285750">
              <a:defRPr kumimoji="1" sz="2600">
                <a:solidFill>
                  <a:schemeClr val="accent2"/>
                </a:solidFill>
                <a:latin typeface="Georgia" charset="0"/>
                <a:ea typeface="HG明朝B" charset="0"/>
                <a:cs typeface="HG明朝B" charset="0"/>
              </a:defRPr>
            </a:lvl2pPr>
            <a:lvl3pPr marL="1143000" indent="-228600">
              <a:defRPr kumimoji="1" sz="24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3pPr>
            <a:lvl4pPr marL="1600200" indent="-228600">
              <a:defRPr kumimoji="1" sz="2200">
                <a:solidFill>
                  <a:schemeClr val="accent1"/>
                </a:solidFill>
                <a:latin typeface="Georgia" charset="0"/>
                <a:ea typeface="HG明朝B" charset="0"/>
                <a:cs typeface="HG明朝B" charset="0"/>
              </a:defRPr>
            </a:lvl4pPr>
            <a:lvl5pPr marL="2057400" indent="-228600"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A04DA3"/>
              </a:buClr>
              <a:buFont typeface="Georgia" charset="0"/>
              <a:buChar char="▫"/>
              <a:defRPr kumimoji="1" sz="2000">
                <a:solidFill>
                  <a:srgbClr val="A04DA3"/>
                </a:solidFill>
                <a:latin typeface="Georgia" charset="0"/>
                <a:ea typeface="HG明朝B" charset="0"/>
                <a:cs typeface="HG明朝B" charset="0"/>
              </a:defRPr>
            </a:lvl9pPr>
          </a:lstStyle>
          <a:p>
            <a:pPr eaLnBrk="1" hangingPunct="1"/>
            <a:r>
              <a:rPr lang="ja-JP" altLang="en-US" sz="2000">
                <a:solidFill>
                  <a:srgbClr val="FF0000"/>
                </a:solidFill>
                <a:latin typeface="Verdana" charset="0"/>
                <a:ea typeface="ＭＳ Ｐゴシック" charset="0"/>
                <a:cs typeface="ＭＳ Ｐゴシック" charset="0"/>
              </a:rPr>
              <a:t>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34" grpId="0"/>
      <p:bldP spid="25735" grpId="0"/>
      <p:bldP spid="25736" grpId="0"/>
      <p:bldP spid="25737" grpId="0"/>
      <p:bldP spid="25738" grpId="0"/>
      <p:bldP spid="25739" grpId="0"/>
      <p:bldP spid="25740" grpId="0"/>
      <p:bldP spid="257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>
                <a:latin typeface="Trebuchet MS" charset="0"/>
                <a:ea typeface="HGｺﾞｼｯｸM" charset="0"/>
              </a:rPr>
              <a:t>やってみよう。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200">
                <a:latin typeface="Georgia" charset="0"/>
                <a:ea typeface="HG明朝B" charset="0"/>
              </a:rPr>
              <a:t>IE</a:t>
            </a:r>
            <a:r>
              <a:rPr lang="ja-JP" altLang="en-US" sz="2200">
                <a:latin typeface="Georgia" charset="0"/>
                <a:ea typeface="HG明朝B" charset="0"/>
              </a:rPr>
              <a:t>を起動して「カラーコード　</a:t>
            </a:r>
            <a:r>
              <a:rPr lang="en-US" altLang="ja-JP" sz="2200">
                <a:latin typeface="Georgia" charset="0"/>
                <a:ea typeface="HG明朝B" charset="0"/>
              </a:rPr>
              <a:t>CGI</a:t>
            </a:r>
            <a:r>
              <a:rPr lang="ja-JP" altLang="en-US" sz="2200">
                <a:latin typeface="Georgia" charset="0"/>
                <a:ea typeface="HG明朝B" charset="0"/>
              </a:rPr>
              <a:t>レンタル」で検索をかける。</a:t>
            </a:r>
            <a:endParaRPr lang="en-US" altLang="ja-JP" sz="2200">
              <a:latin typeface="Georgia" charset="0"/>
              <a:ea typeface="HG明朝B" charset="0"/>
            </a:endParaRPr>
          </a:p>
          <a:p>
            <a:pPr lvl="1"/>
            <a:r>
              <a:rPr lang="en-US" altLang="ja-JP" sz="2200">
                <a:latin typeface="Georgia" charset="0"/>
                <a:ea typeface="HG明朝B" charset="0"/>
                <a:hlinkClick r:id="rId2"/>
              </a:rPr>
              <a:t>http://www.finitojapan.com/cltable.html</a:t>
            </a:r>
            <a:endParaRPr lang="en-US" altLang="ja-JP" sz="2200">
              <a:latin typeface="Georgia" charset="0"/>
              <a:ea typeface="HG明朝B" charset="0"/>
            </a:endParaRPr>
          </a:p>
          <a:p>
            <a:r>
              <a:rPr lang="ja-JP" altLang="en-US" sz="2200">
                <a:latin typeface="Georgia" charset="0"/>
                <a:ea typeface="HG明朝B" charset="0"/>
              </a:rPr>
              <a:t>ボックスにカラーコード入力して、背景色を変化させよう</a:t>
            </a:r>
            <a:endParaRPr lang="en-US" altLang="ja-JP" sz="2200">
              <a:latin typeface="Georgia" charset="0"/>
              <a:ea typeface="HG明朝B" charset="0"/>
            </a:endParaRPr>
          </a:p>
          <a:p>
            <a:r>
              <a:rPr lang="ja-JP" altLang="en-US" sz="2200">
                <a:latin typeface="Georgia" charset="0"/>
                <a:ea typeface="HG明朝B" charset="0"/>
              </a:rPr>
              <a:t>誕生日を入れたらどうなる？</a:t>
            </a:r>
            <a:endParaRPr lang="en-US" altLang="ja-JP" sz="2200">
              <a:latin typeface="Georgia" charset="0"/>
              <a:ea typeface="HG明朝B" charset="0"/>
            </a:endParaRPr>
          </a:p>
          <a:p>
            <a:pPr>
              <a:buFont typeface="Georgia" charset="0"/>
              <a:buNone/>
            </a:pPr>
            <a:endParaRPr lang="en-US" altLang="ja-JP" sz="2200">
              <a:latin typeface="Georgia" charset="0"/>
              <a:ea typeface="HG明朝B" charset="0"/>
            </a:endParaRPr>
          </a:p>
          <a:p>
            <a:pPr>
              <a:buFont typeface="Georgia" charset="0"/>
              <a:buNone/>
            </a:pPr>
            <a:r>
              <a:rPr lang="ja-JP" altLang="en-US" sz="2200">
                <a:latin typeface="Georgia" charset="0"/>
                <a:ea typeface="HG明朝B" charset="0"/>
              </a:rPr>
              <a:t>≪参考≫</a:t>
            </a:r>
            <a:endParaRPr lang="en-US" altLang="ja-JP" sz="2200">
              <a:latin typeface="Georgia" charset="0"/>
              <a:ea typeface="HG明朝B" charset="0"/>
            </a:endParaRPr>
          </a:p>
          <a:p>
            <a:pPr>
              <a:buFont typeface="Georgia" charset="0"/>
              <a:buNone/>
            </a:pPr>
            <a:r>
              <a:rPr lang="en-US" altLang="ja-JP" sz="2200">
                <a:latin typeface="Georgia" charset="0"/>
                <a:ea typeface="HG明朝B" charset="0"/>
              </a:rPr>
              <a:t>HTML</a:t>
            </a:r>
            <a:r>
              <a:rPr lang="ja-JP" altLang="en-US" sz="2200">
                <a:latin typeface="Georgia" charset="0"/>
                <a:ea typeface="HG明朝B" charset="0"/>
              </a:rPr>
              <a:t>リファレンス</a:t>
            </a:r>
            <a:endParaRPr lang="en-US" altLang="ja-JP" sz="2200">
              <a:latin typeface="Georgia" charset="0"/>
              <a:ea typeface="HG明朝B" charset="0"/>
            </a:endParaRPr>
          </a:p>
          <a:p>
            <a:pPr>
              <a:buFont typeface="Georgia" charset="0"/>
              <a:buNone/>
            </a:pPr>
            <a:r>
              <a:rPr lang="ja-JP" altLang="en-US" sz="2200">
                <a:latin typeface="Georgia" charset="0"/>
                <a:ea typeface="HG明朝B" charset="0"/>
              </a:rPr>
              <a:t>「カラーコード表」で検索</a:t>
            </a:r>
            <a:endParaRPr lang="en-US" altLang="ja-JP" sz="2200">
              <a:latin typeface="Georgia" charset="0"/>
              <a:ea typeface="HG明朝B" charset="0"/>
            </a:endParaRPr>
          </a:p>
          <a:p>
            <a:pPr>
              <a:buFont typeface="Georgia" charset="0"/>
              <a:buNone/>
            </a:pPr>
            <a:r>
              <a:rPr lang="en-US" altLang="ja-JP" sz="2200">
                <a:latin typeface="Georgia" charset="0"/>
                <a:ea typeface="HG明朝B" charset="0"/>
              </a:rPr>
              <a:t>http://www5.plala.or.jp/vaio0630/hp/c_code.html</a:t>
            </a:r>
          </a:p>
          <a:p>
            <a:pPr>
              <a:buFont typeface="Georgia" charset="0"/>
              <a:buNone/>
            </a:pPr>
            <a:endParaRPr lang="ja-JP" altLang="en-US" sz="2200">
              <a:latin typeface="Georgia" charset="0"/>
              <a:ea typeface="HG明朝B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>
                <a:latin typeface="Trebuchet MS" charset="0"/>
                <a:ea typeface="HGｺﾞｼｯｸM" charset="0"/>
              </a:rPr>
              <a:t>リンクを貼る</a:t>
            </a:r>
          </a:p>
        </p:txBody>
      </p:sp>
      <p:sp>
        <p:nvSpPr>
          <p:cNvPr id="1433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249488"/>
            <a:ext cx="8229600" cy="4348162"/>
          </a:xfrm>
        </p:spPr>
        <p:txBody>
          <a:bodyPr/>
          <a:lstStyle/>
          <a:p>
            <a:pPr marL="107950" indent="0">
              <a:buFont typeface="Georgia" charset="0"/>
              <a:buNone/>
            </a:pPr>
            <a:r>
              <a:rPr lang="ja-JP" altLang="en-US" sz="2400">
                <a:latin typeface="Georgia" charset="0"/>
                <a:ea typeface="HG明朝B" charset="0"/>
              </a:rPr>
              <a:t>「生田東高校へのアクセス」をクリック</a:t>
            </a:r>
            <a:endParaRPr lang="en-US" altLang="ja-JP" sz="24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ja-JP" altLang="en-US" sz="2400">
                <a:latin typeface="Georgia" charset="0"/>
                <a:ea typeface="HG明朝B" charset="0"/>
              </a:rPr>
              <a:t>　　　　　　　　　　</a:t>
            </a:r>
            <a:r>
              <a:rPr lang="ja-JP" altLang="en-US" sz="2400" b="1">
                <a:latin typeface="Georgia" charset="0"/>
                <a:ea typeface="HG明朝B" charset="0"/>
              </a:rPr>
              <a:t>↓</a:t>
            </a:r>
            <a:endParaRPr lang="en-US" altLang="ja-JP" sz="2400" b="1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ja-JP" altLang="en-US" sz="2400">
                <a:latin typeface="Georgia" charset="0"/>
                <a:ea typeface="HG明朝B" charset="0"/>
              </a:rPr>
              <a:t>　　　　　　イクヒまでの地図表示</a:t>
            </a:r>
            <a:endParaRPr lang="en-US" altLang="ja-JP" sz="24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endParaRPr lang="en-US" altLang="ja-JP" sz="24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ja-JP" altLang="en-US" sz="2400">
                <a:latin typeface="Georgia" charset="0"/>
                <a:ea typeface="HG明朝B" charset="0"/>
              </a:rPr>
              <a:t>イクヒの</a:t>
            </a:r>
            <a:r>
              <a:rPr lang="en-US" altLang="ja-JP" sz="2400">
                <a:latin typeface="Georgia" charset="0"/>
                <a:ea typeface="HG明朝B" charset="0"/>
              </a:rPr>
              <a:t>HP</a:t>
            </a:r>
            <a:r>
              <a:rPr lang="ja-JP" altLang="en-US" sz="2400">
                <a:latin typeface="Georgia" charset="0"/>
                <a:ea typeface="HG明朝B" charset="0"/>
              </a:rPr>
              <a:t>から地図を取得（ファイル名</a:t>
            </a:r>
            <a:r>
              <a:rPr lang="en-US" altLang="ja-JP" sz="2400">
                <a:latin typeface="Georgia" charset="0"/>
                <a:ea typeface="HG明朝B" charset="0"/>
              </a:rPr>
              <a:t>”map.jpg”</a:t>
            </a:r>
            <a:r>
              <a:rPr lang="ja-JP" altLang="en-US" sz="2400">
                <a:latin typeface="Georgia" charset="0"/>
                <a:ea typeface="HG明朝B" charset="0"/>
              </a:rPr>
              <a:t>）</a:t>
            </a:r>
            <a:endParaRPr lang="en-US" altLang="ja-JP" sz="24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ja-JP" altLang="en-US" sz="2400">
                <a:latin typeface="Georgia" charset="0"/>
                <a:ea typeface="HG明朝B" charset="0"/>
              </a:rPr>
              <a:t>地図のページを用意（</a:t>
            </a:r>
            <a:r>
              <a:rPr lang="en-US" altLang="ja-JP" sz="2400">
                <a:latin typeface="Georgia" charset="0"/>
                <a:ea typeface="HG明朝B" charset="0"/>
              </a:rPr>
              <a:t>Access.html</a:t>
            </a:r>
            <a:r>
              <a:rPr lang="ja-JP" altLang="en-US" sz="2400">
                <a:latin typeface="Georgia" charset="0"/>
                <a:ea typeface="HG明朝B" charset="0"/>
              </a:rPr>
              <a:t>）</a:t>
            </a:r>
            <a:endParaRPr lang="en-US" altLang="ja-JP" sz="24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en-US" altLang="ja-JP" sz="2000">
                <a:latin typeface="Georgia" charset="0"/>
                <a:ea typeface="HG明朝B" charset="0"/>
              </a:rPr>
              <a:t>			</a:t>
            </a:r>
            <a:r>
              <a:rPr lang="ja-JP" altLang="en-US" sz="2000">
                <a:latin typeface="Georgia" charset="0"/>
                <a:ea typeface="HG明朝B" charset="0"/>
              </a:rPr>
              <a:t>～ソースは次のスライド～</a:t>
            </a:r>
            <a:endParaRPr lang="en-US" altLang="ja-JP" sz="20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endParaRPr lang="en-US" altLang="ja-JP" sz="20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endParaRPr lang="en-US" altLang="ja-JP" sz="2000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ja-JP" altLang="en-US" sz="2000" b="1">
                <a:latin typeface="Georgia" charset="0"/>
                <a:ea typeface="HG明朝B" charset="0"/>
              </a:rPr>
              <a:t>画像を表示するには</a:t>
            </a:r>
            <a:endParaRPr lang="en-US" altLang="ja-JP" sz="2000" b="1">
              <a:latin typeface="Georgia" charset="0"/>
              <a:ea typeface="HG明朝B" charset="0"/>
            </a:endParaRPr>
          </a:p>
          <a:p>
            <a:pPr marL="107950" indent="0">
              <a:buFont typeface="Georgia" charset="0"/>
              <a:buNone/>
            </a:pPr>
            <a:r>
              <a:rPr lang="en-US" altLang="ja-JP" sz="2000" b="1">
                <a:latin typeface="Georgia" charset="0"/>
                <a:ea typeface="HG明朝B" charset="0"/>
              </a:rPr>
              <a:t>&lt;img src =“</a:t>
            </a:r>
            <a:r>
              <a:rPr lang="ja-JP" altLang="en-US" sz="2000" b="1">
                <a:latin typeface="Georgia" charset="0"/>
                <a:ea typeface="HG明朝B" charset="0"/>
              </a:rPr>
              <a:t>画像ファイルのパス</a:t>
            </a:r>
            <a:r>
              <a:rPr lang="en-US" altLang="ja-JP" sz="2000" b="1">
                <a:latin typeface="Georgia" charset="0"/>
                <a:ea typeface="HG明朝B" charset="0"/>
              </a:rPr>
              <a:t>”</a:t>
            </a:r>
            <a:r>
              <a:rPr lang="ja-JP" altLang="en-US" sz="2000" b="1">
                <a:latin typeface="Georgia" charset="0"/>
                <a:ea typeface="HG明朝B" charset="0"/>
              </a:rPr>
              <a:t>　</a:t>
            </a:r>
            <a:r>
              <a:rPr lang="en-US" altLang="ja-JP" sz="2000" b="1">
                <a:latin typeface="Georgia" charset="0"/>
                <a:ea typeface="HG明朝B" charset="0"/>
              </a:rPr>
              <a:t>alt=“</a:t>
            </a:r>
            <a:r>
              <a:rPr lang="ja-JP" altLang="en-US" sz="2000" b="1">
                <a:latin typeface="Georgia" charset="0"/>
                <a:ea typeface="HG明朝B" charset="0"/>
              </a:rPr>
              <a:t>代替テキスト</a:t>
            </a:r>
            <a:r>
              <a:rPr lang="en-US" altLang="ja-JP" sz="2000" b="1">
                <a:latin typeface="Georgia" charset="0"/>
                <a:ea typeface="HG明朝B" charset="0"/>
              </a:rPr>
              <a:t>”&gt;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2450</TotalTime>
  <Words>499</Words>
  <Application>Microsoft Office PowerPoint</Application>
  <PresentationFormat>画面に合わせる (4:3)</PresentationFormat>
  <Paragraphs>140</Paragraphs>
  <Slides>12</Slides>
  <Notes>1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4" baseType="lpstr">
      <vt:lpstr>HGP創英角ﾎﾟｯﾌﾟ体</vt:lpstr>
      <vt:lpstr>HGｺﾞｼｯｸM</vt:lpstr>
      <vt:lpstr>HG明朝B</vt:lpstr>
      <vt:lpstr>ＭＳ Ｐゴシック</vt:lpstr>
      <vt:lpstr>ＭＳ ゴシック</vt:lpstr>
      <vt:lpstr>Calibri</vt:lpstr>
      <vt:lpstr>Georgia</vt:lpstr>
      <vt:lpstr>Trebuchet MS</vt:lpstr>
      <vt:lpstr>Verdana</vt:lpstr>
      <vt:lpstr>Wingdings</vt:lpstr>
      <vt:lpstr>Wingdings 2</vt:lpstr>
      <vt:lpstr>アーバン</vt:lpstr>
      <vt:lpstr>Webページをつくろう</vt:lpstr>
      <vt:lpstr>PowerPoint プレゼンテーション</vt:lpstr>
      <vt:lpstr>色の三原色</vt:lpstr>
      <vt:lpstr>PowerPoint プレゼンテーション</vt:lpstr>
      <vt:lpstr>光の三原色</vt:lpstr>
      <vt:lpstr>色の指定</vt:lpstr>
      <vt:lpstr>色の指定</vt:lpstr>
      <vt:lpstr>やってみよう。</vt:lpstr>
      <vt:lpstr>リンクを貼る</vt:lpstr>
      <vt:lpstr>PowerPoint プレゼンテーション</vt:lpstr>
      <vt:lpstr>PowerPoint プレゼンテーション</vt:lpstr>
      <vt:lpstr>リンクを張る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Webページをつくろう</dc:title>
  <dc:creator>ｋ</dc:creator>
  <cp:lastModifiedBy>大石　智広</cp:lastModifiedBy>
  <cp:revision>82</cp:revision>
  <dcterms:created xsi:type="dcterms:W3CDTF">2005-01-23T13:52:59Z</dcterms:created>
  <dcterms:modified xsi:type="dcterms:W3CDTF">2017-10-06T00:55:11Z</dcterms:modified>
</cp:coreProperties>
</file>