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30"/>
  </p:notesMasterIdLst>
  <p:sldIdLst>
    <p:sldId id="256" r:id="rId2"/>
    <p:sldId id="287" r:id="rId3"/>
    <p:sldId id="310" r:id="rId4"/>
    <p:sldId id="288" r:id="rId5"/>
    <p:sldId id="311" r:id="rId6"/>
    <p:sldId id="309" r:id="rId7"/>
    <p:sldId id="280" r:id="rId8"/>
    <p:sldId id="275" r:id="rId9"/>
    <p:sldId id="289" r:id="rId10"/>
    <p:sldId id="291" r:id="rId11"/>
    <p:sldId id="292" r:id="rId12"/>
    <p:sldId id="307" r:id="rId13"/>
    <p:sldId id="308" r:id="rId14"/>
    <p:sldId id="293" r:id="rId15"/>
    <p:sldId id="294" r:id="rId16"/>
    <p:sldId id="295" r:id="rId17"/>
    <p:sldId id="305" r:id="rId18"/>
    <p:sldId id="297" r:id="rId19"/>
    <p:sldId id="298" r:id="rId20"/>
    <p:sldId id="304" r:id="rId21"/>
    <p:sldId id="312" r:id="rId22"/>
    <p:sldId id="313" r:id="rId23"/>
    <p:sldId id="306" r:id="rId24"/>
    <p:sldId id="316" r:id="rId25"/>
    <p:sldId id="314" r:id="rId26"/>
    <p:sldId id="317" r:id="rId27"/>
    <p:sldId id="302" r:id="rId28"/>
    <p:sldId id="303" r:id="rId29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00"/>
    <a:srgbClr val="800000"/>
    <a:srgbClr val="660066"/>
    <a:srgbClr val="FFFF99"/>
    <a:srgbClr val="990033"/>
    <a:srgbClr val="FF0000"/>
    <a:srgbClr val="008000"/>
    <a:srgbClr val="3366CC"/>
    <a:srgbClr val="CC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98" autoAdjust="0"/>
    <p:restoredTop sz="91773" autoAdjust="0"/>
  </p:normalViewPr>
  <p:slideViewPr>
    <p:cSldViewPr>
      <p:cViewPr varScale="1">
        <p:scale>
          <a:sx n="67" d="100"/>
          <a:sy n="67" d="100"/>
        </p:scale>
        <p:origin x="177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64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1E2C2B5-A710-452D-BB6B-1E201C7C2436}" type="datetimeFigureOut">
              <a:rPr lang="ja-JP" altLang="en-US"/>
              <a:pPr/>
              <a:t>2019/11/11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BECFCF-4017-46FE-B7B0-2D4AE5E5DED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90828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5" name="正方形/長方形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6" name="正方形/長方形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11" name="角丸四角形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12" name="角丸四角形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3" name="正方形/長方形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5" name="正方形/長方形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ja-JP" altLang="en-US"/>
              <a:t>マスタ サブタイトルの書式設定</a:t>
            </a:r>
            <a:endParaRPr lang="en-US"/>
          </a:p>
        </p:txBody>
      </p:sp>
      <p:sp>
        <p:nvSpPr>
          <p:cNvPr id="17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07A4F13-A75C-4DF5-846D-0AFCB30F710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280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2A8E8-8986-4E31-A33F-AA1909F0668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141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93541-BAC3-477F-84F3-4605EAFC0CF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591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1F4CD-6B48-4B86-AE80-456BC47A86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325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0" cap="none" baseline="0">
                <a:ln w="12700"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ja-JP" altLang="en-US" dirty="0"/>
              <a:t>マスタ タイトルの書式設定</a:t>
            </a:r>
            <a:endParaRPr 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A5AF-6BE5-4CCA-83DB-FC42D259C2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8986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1ED94-D2D9-4B60-91E5-12FC14AD748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9069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日付プレースホル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F9922B-4FF5-439F-A210-B60F14CD582C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398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0DF86-96C0-4388-AFFA-BFAE57ABE95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624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B464F-2B8B-47AA-AAD6-67374D0775C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96959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2F5D2-0016-41ED-95F2-0909244D393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633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86472-1C06-482C-A487-6D231CAB3DC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805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 dirty="0"/>
          </a:p>
        </p:txBody>
      </p:sp>
      <p:sp>
        <p:nvSpPr>
          <p:cNvPr id="1039" name="タイトル プレースホルダ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  <a:endParaRPr lang="en-US" altLang="ja-JP"/>
          </a:p>
        </p:txBody>
      </p:sp>
      <p:sp>
        <p:nvSpPr>
          <p:cNvPr id="1040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Verdana" panose="020B0604030504040204" pitchFamily="34" charset="0"/>
                <a:ea typeface="ＭＳ Ｐゴシック" panose="020B0600070205080204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>
                <a:solidFill>
                  <a:srgbClr val="FFFFFF"/>
                </a:solidFill>
              </a:defRPr>
            </a:lvl1pPr>
          </a:lstStyle>
          <a:p>
            <a:fld id="{53DD58B8-632B-48F0-A99A-BEC985483EE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195" r:id="rId2"/>
    <p:sldLayoutId id="2147484196" r:id="rId3"/>
    <p:sldLayoutId id="2147484197" r:id="rId4"/>
    <p:sldLayoutId id="2147484205" r:id="rId5"/>
    <p:sldLayoutId id="2147484206" r:id="rId6"/>
    <p:sldLayoutId id="2147484198" r:id="rId7"/>
    <p:sldLayoutId id="2147484199" r:id="rId8"/>
    <p:sldLayoutId id="2147484200" r:id="rId9"/>
    <p:sldLayoutId id="2147484201" r:id="rId10"/>
    <p:sldLayoutId id="214748420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kern="1200">
          <a:solidFill>
            <a:schemeClr val="tx2"/>
          </a:solidFill>
          <a:latin typeface="+mj-lt"/>
          <a:ea typeface="+mj-ea"/>
          <a:cs typeface="HGｺﾞｼｯｸM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  <a:cs typeface="HGｺﾞｼｯｸM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Trebuchet MS" pitchFamily="34" charset="0"/>
          <a:ea typeface="HGｺﾞｼｯｸM" pitchFamily="49" charset="-128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HG明朝B" charset="0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HG明朝B" charset="0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HG明朝B" charset="0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HG明朝B" charset="0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▫"/>
        <a:defRPr kumimoji="1" sz="2000" kern="1200">
          <a:solidFill>
            <a:srgbClr val="A04DA3"/>
          </a:solidFill>
          <a:latin typeface="+mn-lt"/>
          <a:ea typeface="+mn-ea"/>
          <a:cs typeface="HG明朝B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r>
              <a:rPr lang="ja-JP" altLang="en-US" dirty="0"/>
              <a:t>見やすく読みやすい</a:t>
            </a:r>
            <a:r>
              <a:rPr lang="en-US" altLang="ja-JP" dirty="0">
                <a:solidFill>
                  <a:srgbClr val="FFFF00"/>
                </a:solidFill>
              </a:rPr>
              <a:t/>
            </a:r>
            <a:br>
              <a:rPr lang="en-US" altLang="ja-JP" dirty="0">
                <a:solidFill>
                  <a:srgbClr val="FFFF00"/>
                </a:solidFill>
              </a:rPr>
            </a:br>
            <a:r>
              <a:rPr lang="en-US" altLang="ja-JP" dirty="0"/>
              <a:t>Web</a:t>
            </a:r>
            <a:r>
              <a:rPr lang="ja-JP" altLang="en-US" dirty="0"/>
              <a:t>ページをつくろう</a:t>
            </a:r>
          </a:p>
        </p:txBody>
      </p:sp>
      <p:sp>
        <p:nvSpPr>
          <p:cNvPr id="15362" name="サブタイトル 3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/>
            <a:r>
              <a:rPr lang="en-US" altLang="ja-JP" dirty="0"/>
              <a:t>HTML</a:t>
            </a:r>
            <a:r>
              <a:rPr lang="ja-JP" altLang="en-US" dirty="0"/>
              <a:t>と</a:t>
            </a:r>
            <a:r>
              <a:rPr lang="en-US" altLang="ja-JP" dirty="0"/>
              <a:t>CSS</a:t>
            </a:r>
            <a:r>
              <a:rPr lang="ja-JP" altLang="en-US" dirty="0"/>
              <a:t>の関係を理解しよう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ヒント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CSS</a:t>
            </a:r>
            <a:r>
              <a:rPr lang="ja-JP" altLang="en-US" dirty="0"/>
              <a:t>ファイル</a:t>
            </a:r>
            <a:r>
              <a:rPr lang="ja-JP" altLang="en-US" dirty="0" smtClean="0"/>
              <a:t>の？？？？コードを・・・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HTML</a:t>
            </a:r>
            <a:r>
              <a:rPr lang="ja-JP" altLang="en-US" dirty="0"/>
              <a:t>ファイル</a:t>
            </a:r>
            <a:r>
              <a:rPr lang="en-US" altLang="ja-JP" dirty="0"/>
              <a:t>(michi.html)</a:t>
            </a:r>
            <a:r>
              <a:rPr kumimoji="1" lang="ja-JP" altLang="en-US" dirty="0" err="1" smtClean="0"/>
              <a:t>の？？</a:t>
            </a:r>
            <a:r>
              <a:rPr kumimoji="1" lang="ja-JP" altLang="en-US" dirty="0" smtClean="0"/>
              <a:t>？名を・・・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634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ヒント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CSS</a:t>
            </a:r>
            <a:r>
              <a:rPr lang="ja-JP" altLang="en-US" dirty="0"/>
              <a:t>ファイル</a:t>
            </a:r>
            <a:r>
              <a:rPr lang="ja-JP" altLang="en-US" dirty="0" smtClean="0"/>
              <a:t>のカラーコードを</a:t>
            </a:r>
            <a:r>
              <a:rPr lang="ja-JP" altLang="en-US" dirty="0"/>
              <a:t>・・・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HTML</a:t>
            </a:r>
            <a:r>
              <a:rPr lang="ja-JP" altLang="en-US" dirty="0"/>
              <a:t>ファイル</a:t>
            </a:r>
            <a:r>
              <a:rPr lang="en-US" altLang="ja-JP" dirty="0"/>
              <a:t>(michi.html)</a:t>
            </a:r>
            <a:r>
              <a:rPr lang="ja-JP" altLang="en-US" dirty="0" smtClean="0"/>
              <a:t>のスタイル名</a:t>
            </a:r>
            <a:r>
              <a:rPr lang="ja-JP" altLang="en-US" dirty="0"/>
              <a:t>を・・・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093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1944216"/>
          </a:xfrm>
        </p:spPr>
        <p:txBody>
          <a:bodyPr/>
          <a:lstStyle/>
          <a:p>
            <a:pPr marL="109537" indent="0">
              <a:buNone/>
            </a:pPr>
            <a:r>
              <a:rPr lang="ja-JP" altLang="en-US" dirty="0"/>
              <a:t>トップページとアクセスページで、真ん中のボックスの色を揃えたい（トップページに揃える）。</a:t>
            </a:r>
          </a:p>
          <a:p>
            <a:pPr marL="109537" indent="0">
              <a:buNone/>
            </a:pPr>
            <a:r>
              <a:rPr lang="ja-JP" altLang="en-US" u="sng" dirty="0"/>
              <a:t>どちらのファイルの・どこを・どう変更</a:t>
            </a:r>
            <a:r>
              <a:rPr lang="ja-JP" altLang="en-US" dirty="0"/>
              <a:t>したらよい？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740438"/>
              </p:ext>
            </p:extLst>
          </p:nvPr>
        </p:nvGraphicFramePr>
        <p:xfrm>
          <a:off x="457200" y="2564904"/>
          <a:ext cx="8003233" cy="3672408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1810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2369">
                  <a:extLst>
                    <a:ext uri="{9D8B030D-6E8A-4147-A177-3AD203B41FA5}">
                      <a16:colId xmlns:a16="http://schemas.microsoft.com/office/drawing/2014/main" val="226757640"/>
                    </a:ext>
                  </a:extLst>
                </a:gridCol>
              </a:tblGrid>
              <a:tr h="3672408">
                <a:tc>
                  <a:txBody>
                    <a:bodyPr/>
                    <a:lstStyle/>
                    <a:p>
                      <a:r>
                        <a:rPr kumimoji="1" lang="ja-JP" altLang="en-US" sz="3200" b="0" dirty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クラスの考えをまとめると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どちらのファイルのどこ</a:t>
                      </a:r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を</a:t>
                      </a:r>
                      <a:endParaRPr kumimoji="1" lang="en-US" altLang="ja-JP" sz="32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・</a:t>
                      </a:r>
                      <a:r>
                        <a:rPr kumimoji="1" lang="en-US" altLang="ja-JP" sz="3200" dirty="0" err="1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css</a:t>
                      </a:r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ファイルのカラーコードを揃える</a:t>
                      </a:r>
                      <a:endParaRPr kumimoji="1" lang="en-US" altLang="ja-JP" sz="32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endParaRPr kumimoji="1" lang="en-US" altLang="ja-JP" sz="32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endParaRPr kumimoji="1" lang="ja-JP" altLang="en-US" sz="32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理由・仕組み</a:t>
                      </a:r>
                      <a:endParaRPr kumimoji="1" lang="ja-JP" altLang="en-US" sz="32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77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1944216"/>
          </a:xfrm>
        </p:spPr>
        <p:txBody>
          <a:bodyPr/>
          <a:lstStyle/>
          <a:p>
            <a:pPr marL="109537" indent="0">
              <a:buNone/>
            </a:pPr>
            <a:r>
              <a:rPr lang="ja-JP" altLang="en-US" dirty="0"/>
              <a:t>トップページとアクセスページで、真ん中のボックスの色を揃えたい（トップページに揃える）。</a:t>
            </a:r>
          </a:p>
          <a:p>
            <a:pPr marL="109537" indent="0">
              <a:buNone/>
            </a:pPr>
            <a:r>
              <a:rPr lang="ja-JP" altLang="en-US" u="sng" dirty="0"/>
              <a:t>どちらのファイルの・どこを・どう変更</a:t>
            </a:r>
            <a:r>
              <a:rPr lang="ja-JP" altLang="en-US" dirty="0"/>
              <a:t>したらよい？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772877"/>
              </p:ext>
            </p:extLst>
          </p:nvPr>
        </p:nvGraphicFramePr>
        <p:xfrm>
          <a:off x="467544" y="2204864"/>
          <a:ext cx="8003233" cy="4480560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1810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2369">
                  <a:extLst>
                    <a:ext uri="{9D8B030D-6E8A-4147-A177-3AD203B41FA5}">
                      <a16:colId xmlns:a16="http://schemas.microsoft.com/office/drawing/2014/main" val="226757640"/>
                    </a:ext>
                  </a:extLst>
                </a:gridCol>
              </a:tblGrid>
              <a:tr h="3672408">
                <a:tc>
                  <a:txBody>
                    <a:bodyPr/>
                    <a:lstStyle/>
                    <a:p>
                      <a:r>
                        <a:rPr kumimoji="1" lang="ja-JP" altLang="en-US" sz="3200" b="0" dirty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クラスの考えをまとめると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どちらのファイルのどこ</a:t>
                      </a:r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を</a:t>
                      </a:r>
                      <a:endParaRPr kumimoji="1" lang="en-US" altLang="ja-JP" sz="32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・</a:t>
                      </a:r>
                      <a:r>
                        <a:rPr kumimoji="1" lang="en-US" altLang="ja-JP" sz="3200" dirty="0" err="1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css</a:t>
                      </a:r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ファイルのカラーコードを揃える</a:t>
                      </a:r>
                      <a:endParaRPr kumimoji="1" lang="en-US" altLang="ja-JP" sz="32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・</a:t>
                      </a:r>
                      <a:r>
                        <a:rPr kumimoji="1" lang="en-US" altLang="ja-JP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michi.html</a:t>
                      </a:r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のスタイル名を</a:t>
                      </a:r>
                      <a:r>
                        <a:rPr kumimoji="1" lang="en-US" altLang="ja-JP" sz="3200" dirty="0" err="1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boxmainA</a:t>
                      </a:r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に揃える</a:t>
                      </a:r>
                      <a:endParaRPr kumimoji="1" lang="ja-JP" altLang="en-US" sz="32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理由・仕組み</a:t>
                      </a:r>
                      <a:endParaRPr kumimoji="1" lang="ja-JP" altLang="en-US" sz="32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70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課題２　</a:t>
            </a:r>
            <a:r>
              <a:rPr lang="en-US" altLang="ja-JP" dirty="0"/>
              <a:t>2</a:t>
            </a:r>
            <a:r>
              <a:rPr lang="ja-JP" altLang="en-US" dirty="0" err="1"/>
              <a:t>つの</a:t>
            </a:r>
            <a:r>
              <a:rPr lang="ja-JP" altLang="en-US" dirty="0"/>
              <a:t>方法の違いを考えよう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課題２　</a:t>
            </a:r>
            <a:r>
              <a:rPr lang="en-US" altLang="ja-JP" dirty="0"/>
              <a:t>2</a:t>
            </a:r>
            <a:r>
              <a:rPr lang="ja-JP" altLang="en-US" dirty="0" err="1"/>
              <a:t>つの</a:t>
            </a:r>
            <a:r>
              <a:rPr lang="ja-JP" altLang="en-US" dirty="0"/>
              <a:t>方法の違いを考えよう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249488"/>
            <a:ext cx="8363272" cy="4324350"/>
          </a:xfrm>
        </p:spPr>
        <p:txBody>
          <a:bodyPr/>
          <a:lstStyle/>
          <a:p>
            <a:pPr marL="109537" indent="0">
              <a:buNone/>
            </a:pPr>
            <a:r>
              <a:rPr lang="ja-JP" altLang="en-US" dirty="0" smtClean="0"/>
              <a:t>個別スタイル</a:t>
            </a:r>
            <a:r>
              <a:rPr lang="ja-JP" altLang="en-US" dirty="0"/>
              <a:t>方式</a:t>
            </a:r>
            <a:r>
              <a:rPr lang="ja-JP" altLang="en-US" dirty="0" smtClean="0"/>
              <a:t>・ </a:t>
            </a:r>
            <a:r>
              <a:rPr lang="ja-JP" altLang="en-US" dirty="0"/>
              <a:t>・ ・ （</a:t>
            </a:r>
            <a:r>
              <a:rPr lang="en-US" altLang="ja-JP" dirty="0">
                <a:solidFill>
                  <a:srgbClr val="FF0000"/>
                </a:solidFill>
              </a:rPr>
              <a:t>CSS</a:t>
            </a:r>
            <a:r>
              <a:rPr lang="ja-JP" altLang="en-US" dirty="0">
                <a:solidFill>
                  <a:srgbClr val="FF0000"/>
                </a:solidFill>
              </a:rPr>
              <a:t>ファイルのスタイルの値を揃える</a:t>
            </a:r>
            <a:r>
              <a:rPr lang="ja-JP" altLang="en-US" dirty="0"/>
              <a:t>）</a:t>
            </a:r>
          </a:p>
          <a:p>
            <a:pPr marL="109537" indent="0">
              <a:buNone/>
            </a:pPr>
            <a:r>
              <a:rPr lang="ja-JP" altLang="en-US" dirty="0" smtClean="0"/>
              <a:t>共通スタイル</a:t>
            </a:r>
            <a:r>
              <a:rPr lang="ja-JP" altLang="en-US" dirty="0"/>
              <a:t>方式</a:t>
            </a:r>
            <a:r>
              <a:rPr lang="ja-JP" altLang="en-US" dirty="0" smtClean="0"/>
              <a:t>・</a:t>
            </a:r>
            <a:r>
              <a:rPr lang="ja-JP" altLang="en-US" dirty="0"/>
              <a:t>・・（</a:t>
            </a:r>
            <a:r>
              <a:rPr lang="en-US" altLang="ja-JP" dirty="0">
                <a:solidFill>
                  <a:srgbClr val="FF0000"/>
                </a:solidFill>
              </a:rPr>
              <a:t>HTML</a:t>
            </a:r>
            <a:r>
              <a:rPr lang="ja-JP" altLang="en-US" dirty="0">
                <a:solidFill>
                  <a:srgbClr val="FF0000"/>
                </a:solidFill>
              </a:rPr>
              <a:t>ファイルから参照するスタイルを共通にする</a:t>
            </a:r>
            <a:r>
              <a:rPr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13693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課題２　</a:t>
            </a:r>
            <a:r>
              <a:rPr lang="en-US" altLang="ja-JP" dirty="0"/>
              <a:t>2</a:t>
            </a:r>
            <a:r>
              <a:rPr lang="ja-JP" altLang="en-US" dirty="0" err="1"/>
              <a:t>つの</a:t>
            </a:r>
            <a:r>
              <a:rPr lang="ja-JP" altLang="en-US" dirty="0"/>
              <a:t>方法の違いを考えよう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249488"/>
            <a:ext cx="8229600" cy="1179512"/>
          </a:xfrm>
        </p:spPr>
        <p:txBody>
          <a:bodyPr/>
          <a:lstStyle/>
          <a:p>
            <a:pPr marL="109537" indent="0">
              <a:buNone/>
            </a:pPr>
            <a:r>
              <a:rPr lang="ja-JP" altLang="en-US" dirty="0" smtClean="0"/>
              <a:t>グループ</a:t>
            </a:r>
            <a:r>
              <a:rPr lang="ja-JP" altLang="en-US" dirty="0"/>
              <a:t>で役割分担して、２つの方法をそれぞれ試してみよう。</a:t>
            </a:r>
            <a:endParaRPr lang="en-US" altLang="ja-JP" dirty="0"/>
          </a:p>
          <a:p>
            <a:pPr marL="109537" indent="0">
              <a:buNone/>
            </a:pP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081587"/>
              </p:ext>
            </p:extLst>
          </p:nvPr>
        </p:nvGraphicFramePr>
        <p:xfrm>
          <a:off x="570383" y="3212976"/>
          <a:ext cx="8003233" cy="3528392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1810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2369">
                  <a:extLst>
                    <a:ext uri="{9D8B030D-6E8A-4147-A177-3AD203B41FA5}">
                      <a16:colId xmlns:a16="http://schemas.microsoft.com/office/drawing/2014/main" val="226757640"/>
                    </a:ext>
                  </a:extLst>
                </a:gridCol>
              </a:tblGrid>
              <a:tr h="890332">
                <a:tc>
                  <a:txBody>
                    <a:bodyPr/>
                    <a:lstStyle/>
                    <a:p>
                      <a:endParaRPr kumimoji="1" lang="ja-JP" altLang="en-US" sz="2400" b="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試す人</a:t>
                      </a:r>
                      <a:endParaRPr kumimoji="1" lang="ja-JP" altLang="en-US" sz="24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結果</a:t>
                      </a:r>
                      <a:endParaRPr kumimoji="1" lang="ja-JP" altLang="en-US" sz="24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9030"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個別スタイル方式</a:t>
                      </a:r>
                      <a:endParaRPr kumimoji="1" lang="ja-JP" altLang="en-US" sz="2400" b="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揃った・揃わない</a:t>
                      </a:r>
                      <a:endParaRPr kumimoji="1" lang="en-US" altLang="ja-JP" sz="24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r>
                        <a:rPr kumimoji="1" lang="ja-JP" altLang="en-US" sz="24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気づいたこと</a:t>
                      </a:r>
                      <a:endParaRPr kumimoji="1" lang="en-US" altLang="ja-JP" sz="24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7275786"/>
                  </a:ext>
                </a:extLst>
              </a:tr>
              <a:tr h="1319030"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共通スタイル方式</a:t>
                      </a:r>
                      <a:endParaRPr kumimoji="1" lang="ja-JP" altLang="en-US" sz="2400" b="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揃った・揃わない</a:t>
                      </a:r>
                      <a:endParaRPr kumimoji="1" lang="en-US" altLang="ja-JP" sz="24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r>
                        <a:rPr kumimoji="1" lang="ja-JP" altLang="en-US" sz="24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気づいたこと</a:t>
                      </a:r>
                      <a:endParaRPr kumimoji="1" lang="en-US" altLang="ja-JP" sz="24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7617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19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764704"/>
            <a:ext cx="8363272" cy="5904656"/>
          </a:xfrm>
        </p:spPr>
        <p:txBody>
          <a:bodyPr/>
          <a:lstStyle/>
          <a:p>
            <a:pPr marL="109537" indent="0">
              <a:buNone/>
            </a:pPr>
            <a:r>
              <a:rPr lang="ja-JP" altLang="en-US" dirty="0" smtClean="0"/>
              <a:t>個別スタイル方式・ </a:t>
            </a:r>
            <a:r>
              <a:rPr lang="ja-JP" altLang="en-US" dirty="0"/>
              <a:t>・ ・ （</a:t>
            </a:r>
            <a:r>
              <a:rPr lang="en-US" altLang="ja-JP" dirty="0">
                <a:solidFill>
                  <a:srgbClr val="FF0000"/>
                </a:solidFill>
              </a:rPr>
              <a:t>CSS</a:t>
            </a:r>
            <a:r>
              <a:rPr lang="ja-JP" altLang="en-US" dirty="0">
                <a:solidFill>
                  <a:srgbClr val="FF0000"/>
                </a:solidFill>
              </a:rPr>
              <a:t>ファイルのスタイルの値を揃える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marL="915987" lvl="1" indent="-514350">
              <a:buFont typeface="+mj-lt"/>
              <a:buAutoNum type="arabicPeriod"/>
            </a:pPr>
            <a:r>
              <a:rPr lang="en-US" altLang="ja-JP" dirty="0" err="1" smtClean="0"/>
              <a:t>boxmainB</a:t>
            </a:r>
            <a:r>
              <a:rPr lang="ja-JP" altLang="en-US" dirty="0" smtClean="0"/>
              <a:t>のカラーコードを、</a:t>
            </a:r>
            <a:r>
              <a:rPr lang="en-US" altLang="ja-JP" dirty="0" err="1" smtClean="0"/>
              <a:t>boxmainA</a:t>
            </a:r>
            <a:r>
              <a:rPr lang="ja-JP" altLang="en-US" dirty="0" smtClean="0"/>
              <a:t>のカラーコードと揃える</a:t>
            </a:r>
          </a:p>
          <a:p>
            <a:pPr marL="109537" indent="0">
              <a:buNone/>
            </a:pPr>
            <a:r>
              <a:rPr lang="ja-JP" altLang="en-US" dirty="0" smtClean="0"/>
              <a:t>共通スタイル方式・・・（</a:t>
            </a:r>
            <a:r>
              <a:rPr lang="en-US" altLang="ja-JP" dirty="0" smtClean="0">
                <a:solidFill>
                  <a:srgbClr val="FF0000"/>
                </a:solidFill>
              </a:rPr>
              <a:t>HTML</a:t>
            </a:r>
            <a:r>
              <a:rPr lang="ja-JP" altLang="en-US" dirty="0" smtClean="0">
                <a:solidFill>
                  <a:srgbClr val="FF0000"/>
                </a:solidFill>
              </a:rPr>
              <a:t>ファイルから参照するスタイルを共通にする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marL="915987" lvl="1" indent="-514350">
              <a:buFont typeface="+mj-lt"/>
              <a:buAutoNum type="arabicPeriod"/>
            </a:pPr>
            <a:r>
              <a:rPr lang="en-US" altLang="ja-JP" dirty="0" smtClean="0"/>
              <a:t>michi.html</a:t>
            </a:r>
            <a:r>
              <a:rPr lang="ja-JP" altLang="en-US" dirty="0" err="1" smtClean="0"/>
              <a:t>の第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ボックスのスタイル名を、</a:t>
            </a:r>
            <a:r>
              <a:rPr lang="en-US" altLang="ja-JP" dirty="0" smtClean="0"/>
              <a:t>index.html</a:t>
            </a:r>
            <a:r>
              <a:rPr lang="ja-JP" altLang="en-US" dirty="0" err="1" smtClean="0"/>
              <a:t>の第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ボックスのスタイル名と揃える</a:t>
            </a:r>
            <a:endParaRPr lang="en-US" altLang="ja-JP" dirty="0" smtClean="0"/>
          </a:p>
          <a:p>
            <a:pPr marL="109537" indent="0">
              <a:buNone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084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課題３　</a:t>
            </a:r>
            <a:r>
              <a:rPr lang="en-US" altLang="ja-JP" dirty="0"/>
              <a:t>Web</a:t>
            </a:r>
            <a:r>
              <a:rPr lang="ja-JP" altLang="en-US" dirty="0"/>
              <a:t>ページを変更して違いを確かめてみよう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88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705" y="2071800"/>
            <a:ext cx="2490881" cy="343770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887" y="1988840"/>
            <a:ext cx="2179895" cy="3491286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48ABF257-6C56-CA49-BF58-ABFFA582F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9848"/>
          </a:xfrm>
        </p:spPr>
        <p:txBody>
          <a:bodyPr/>
          <a:lstStyle/>
          <a:p>
            <a:r>
              <a:rPr lang="ja-JP" altLang="en-US" dirty="0"/>
              <a:t>現在の</a:t>
            </a:r>
            <a:r>
              <a:rPr lang="en-US" altLang="ja-JP" dirty="0"/>
              <a:t>Web</a:t>
            </a:r>
            <a:r>
              <a:rPr lang="ja-JP" altLang="en-US" dirty="0"/>
              <a:t>サイト</a:t>
            </a:r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1E34371-AD05-1642-8B03-AFA32B115B5D}"/>
              </a:ext>
            </a:extLst>
          </p:cNvPr>
          <p:cNvSpPr/>
          <p:nvPr/>
        </p:nvSpPr>
        <p:spPr>
          <a:xfrm>
            <a:off x="395536" y="2060848"/>
            <a:ext cx="8496944" cy="936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9C17C60-B38F-2343-9584-A053A81A4FB0}"/>
              </a:ext>
            </a:extLst>
          </p:cNvPr>
          <p:cNvSpPr/>
          <p:nvPr/>
        </p:nvSpPr>
        <p:spPr>
          <a:xfrm>
            <a:off x="323528" y="4930135"/>
            <a:ext cx="8496944" cy="587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9933EAB-3099-1E49-95DE-EC01F954ADAC}"/>
              </a:ext>
            </a:extLst>
          </p:cNvPr>
          <p:cNvSpPr txBox="1"/>
          <p:nvPr/>
        </p:nvSpPr>
        <p:spPr>
          <a:xfrm>
            <a:off x="355226" y="206084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第１ボックス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lang="ja-JP" altLang="en-US" dirty="0" smtClean="0">
                <a:latin typeface="+mj-ea"/>
                <a:ea typeface="+mj-ea"/>
              </a:rPr>
              <a:t>共通スタイル方式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6070ED1-FD69-444D-9A92-05DC9DB916A0}"/>
              </a:ext>
            </a:extLst>
          </p:cNvPr>
          <p:cNvSpPr txBox="1"/>
          <p:nvPr/>
        </p:nvSpPr>
        <p:spPr>
          <a:xfrm>
            <a:off x="304572" y="487090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第３ボックス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 smtClean="0">
                <a:latin typeface="+mj-ea"/>
                <a:ea typeface="+mj-ea"/>
              </a:rPr>
              <a:t>個別スタイル方式</a:t>
            </a:r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6A57898-7A67-5E40-B361-2938D117A0CA}"/>
              </a:ext>
            </a:extLst>
          </p:cNvPr>
          <p:cNvSpPr txBox="1"/>
          <p:nvPr/>
        </p:nvSpPr>
        <p:spPr>
          <a:xfrm>
            <a:off x="4476010" y="2511017"/>
            <a:ext cx="1168269" cy="369332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boxhead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F02B88C-3CF9-A94B-847C-88B315C7430B}"/>
              </a:ext>
            </a:extLst>
          </p:cNvPr>
          <p:cNvSpPr txBox="1"/>
          <p:nvPr/>
        </p:nvSpPr>
        <p:spPr>
          <a:xfrm>
            <a:off x="4854084" y="5219908"/>
            <a:ext cx="121155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boxfootA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FAC4CD3-1BFF-4D47-BC46-81515AE59406}"/>
              </a:ext>
            </a:extLst>
          </p:cNvPr>
          <p:cNvSpPr txBox="1"/>
          <p:nvPr/>
        </p:nvSpPr>
        <p:spPr>
          <a:xfrm>
            <a:off x="7175271" y="5219908"/>
            <a:ext cx="121315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boxfootB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6A57898-7A67-5E40-B361-2938D117A0CA}"/>
              </a:ext>
            </a:extLst>
          </p:cNvPr>
          <p:cNvSpPr txBox="1"/>
          <p:nvPr/>
        </p:nvSpPr>
        <p:spPr>
          <a:xfrm>
            <a:off x="7254466" y="2518618"/>
            <a:ext cx="116826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boxhead</a:t>
            </a:r>
            <a:endParaRPr lang="ja-JP" altLang="en-US"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34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課題１　背景の色をそろえるためには、どこを変更する？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040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335" y="2071800"/>
            <a:ext cx="2490881" cy="343770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887" y="1988840"/>
            <a:ext cx="2179895" cy="3491286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48ABF257-6C56-CA49-BF58-ABFFA582F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96" y="779915"/>
            <a:ext cx="8229600" cy="1069848"/>
          </a:xfrm>
        </p:spPr>
        <p:txBody>
          <a:bodyPr/>
          <a:lstStyle/>
          <a:p>
            <a:r>
              <a:rPr lang="ja-JP" altLang="en-US" dirty="0" smtClean="0"/>
              <a:t>どちらのページにも次の変更をしよう</a:t>
            </a:r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1E34371-AD05-1642-8B03-AFA32B115B5D}"/>
              </a:ext>
            </a:extLst>
          </p:cNvPr>
          <p:cNvSpPr/>
          <p:nvPr/>
        </p:nvSpPr>
        <p:spPr>
          <a:xfrm>
            <a:off x="179512" y="2060848"/>
            <a:ext cx="8712968" cy="936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9C17C60-B38F-2343-9584-A053A81A4FB0}"/>
              </a:ext>
            </a:extLst>
          </p:cNvPr>
          <p:cNvSpPr/>
          <p:nvPr/>
        </p:nvSpPr>
        <p:spPr>
          <a:xfrm>
            <a:off x="179512" y="4941168"/>
            <a:ext cx="8640960" cy="5760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6A57898-7A67-5E40-B361-2938D117A0CA}"/>
              </a:ext>
            </a:extLst>
          </p:cNvPr>
          <p:cNvSpPr txBox="1"/>
          <p:nvPr/>
        </p:nvSpPr>
        <p:spPr>
          <a:xfrm>
            <a:off x="4686640" y="2511017"/>
            <a:ext cx="1168269" cy="369332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boxhead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F02B88C-3CF9-A94B-847C-88B315C7430B}"/>
              </a:ext>
            </a:extLst>
          </p:cNvPr>
          <p:cNvSpPr txBox="1"/>
          <p:nvPr/>
        </p:nvSpPr>
        <p:spPr>
          <a:xfrm>
            <a:off x="5064714" y="5219908"/>
            <a:ext cx="121155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boxfootA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FAC4CD3-1BFF-4D47-BC46-81515AE59406}"/>
              </a:ext>
            </a:extLst>
          </p:cNvPr>
          <p:cNvSpPr txBox="1"/>
          <p:nvPr/>
        </p:nvSpPr>
        <p:spPr>
          <a:xfrm>
            <a:off x="7175271" y="5219908"/>
            <a:ext cx="121315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boxfootB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6A57898-7A67-5E40-B361-2938D117A0CA}"/>
              </a:ext>
            </a:extLst>
          </p:cNvPr>
          <p:cNvSpPr txBox="1"/>
          <p:nvPr/>
        </p:nvSpPr>
        <p:spPr>
          <a:xfrm>
            <a:off x="7254466" y="2518618"/>
            <a:ext cx="116826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boxhead</a:t>
            </a:r>
            <a:endParaRPr lang="ja-JP" altLang="en-US">
              <a:latin typeface="Franklin Gothic Heavy" panose="020B09030201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9933EAB-3099-1E49-95DE-EC01F954ADAC}"/>
              </a:ext>
            </a:extLst>
          </p:cNvPr>
          <p:cNvSpPr txBox="1"/>
          <p:nvPr/>
        </p:nvSpPr>
        <p:spPr>
          <a:xfrm>
            <a:off x="175151" y="2073622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dirty="0">
                <a:latin typeface="+mj-ea"/>
                <a:ea typeface="+mj-ea"/>
              </a:rPr>
              <a:t>①</a:t>
            </a:r>
            <a:r>
              <a:rPr kumimoji="1" lang="ja-JP" altLang="en-US" dirty="0" smtClean="0">
                <a:latin typeface="+mj-ea"/>
                <a:ea typeface="+mj-ea"/>
              </a:rPr>
              <a:t>第</a:t>
            </a:r>
            <a:r>
              <a:rPr kumimoji="1" lang="en-US" altLang="ja-JP" dirty="0" smtClean="0">
                <a:latin typeface="+mj-ea"/>
                <a:ea typeface="+mj-ea"/>
              </a:rPr>
              <a:t>1</a:t>
            </a:r>
            <a:r>
              <a:rPr kumimoji="1" lang="ja-JP" altLang="en-US" dirty="0" smtClean="0">
                <a:latin typeface="+mj-ea"/>
                <a:ea typeface="+mj-ea"/>
              </a:rPr>
              <a:t>ボックス 共通スタイル方式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　</a:t>
            </a:r>
            <a:r>
              <a:rPr lang="ja-JP" altLang="en-US" dirty="0" smtClean="0">
                <a:latin typeface="+mj-ea"/>
                <a:ea typeface="+mj-ea"/>
              </a:rPr>
              <a:t>同じ背景</a:t>
            </a:r>
            <a:r>
              <a:rPr lang="ja-JP" altLang="en-US" dirty="0">
                <a:latin typeface="+mj-ea"/>
                <a:ea typeface="+mj-ea"/>
              </a:rPr>
              <a:t>色</a:t>
            </a:r>
            <a:r>
              <a:rPr lang="ja-JP" altLang="en-US" dirty="0" smtClean="0">
                <a:latin typeface="+mj-ea"/>
                <a:ea typeface="+mj-ea"/>
              </a:rPr>
              <a:t>→</a:t>
            </a:r>
            <a:r>
              <a:rPr lang="en-US" altLang="ja-JP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#</a:t>
            </a:r>
            <a:r>
              <a:rPr lang="en-US" altLang="ja-JP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ff99ff</a:t>
            </a:r>
            <a:endParaRPr lang="en-US" altLang="ja-JP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6070ED1-FD69-444D-9A92-05DC9DB916A0}"/>
              </a:ext>
            </a:extLst>
          </p:cNvPr>
          <p:cNvSpPr txBox="1"/>
          <p:nvPr/>
        </p:nvSpPr>
        <p:spPr>
          <a:xfrm>
            <a:off x="175151" y="4896742"/>
            <a:ext cx="3398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dirty="0" smtClean="0"/>
              <a:t>②</a:t>
            </a:r>
            <a:r>
              <a:rPr kumimoji="1" lang="ja-JP" altLang="en-US" dirty="0" smtClean="0"/>
              <a:t>第３ボックス</a:t>
            </a:r>
            <a:r>
              <a:rPr kumimoji="1" lang="en-US" altLang="ja-JP" dirty="0" smtClean="0"/>
              <a:t> </a:t>
            </a:r>
            <a:r>
              <a:rPr lang="ja-JP" altLang="en-US" dirty="0"/>
              <a:t>個別</a:t>
            </a:r>
            <a:r>
              <a:rPr kumimoji="1" lang="ja-JP" altLang="en-US" dirty="0" smtClean="0"/>
              <a:t>スタイル方式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同じ背景色→</a:t>
            </a:r>
            <a:r>
              <a:rPr lang="en-US" altLang="ja-JP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#</a:t>
            </a:r>
            <a:r>
              <a:rPr lang="en-US" altLang="ja-JP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9999ff</a:t>
            </a:r>
            <a:endParaRPr lang="en-US" altLang="ja-JP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686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335" y="2071800"/>
            <a:ext cx="2490881" cy="343770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887" y="1988840"/>
            <a:ext cx="2179895" cy="3491286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48ABF257-6C56-CA49-BF58-ABFFA582F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96" y="779915"/>
            <a:ext cx="8229600" cy="1069848"/>
          </a:xfrm>
        </p:spPr>
        <p:txBody>
          <a:bodyPr/>
          <a:lstStyle/>
          <a:p>
            <a:r>
              <a:rPr lang="ja-JP" altLang="en-US" dirty="0" smtClean="0"/>
              <a:t>どちらのページにも次の変更をしよう</a:t>
            </a:r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1E34371-AD05-1642-8B03-AFA32B115B5D}"/>
              </a:ext>
            </a:extLst>
          </p:cNvPr>
          <p:cNvSpPr/>
          <p:nvPr/>
        </p:nvSpPr>
        <p:spPr>
          <a:xfrm>
            <a:off x="179512" y="2060848"/>
            <a:ext cx="8712968" cy="936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6A57898-7A67-5E40-B361-2938D117A0CA}"/>
              </a:ext>
            </a:extLst>
          </p:cNvPr>
          <p:cNvSpPr txBox="1"/>
          <p:nvPr/>
        </p:nvSpPr>
        <p:spPr>
          <a:xfrm>
            <a:off x="4686640" y="2511017"/>
            <a:ext cx="1168269" cy="369332"/>
          </a:xfrm>
          <a:prstGeom prst="rect">
            <a:avLst/>
          </a:prstGeom>
          <a:solidFill>
            <a:srgbClr val="FFCC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boxhead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6A57898-7A67-5E40-B361-2938D117A0CA}"/>
              </a:ext>
            </a:extLst>
          </p:cNvPr>
          <p:cNvSpPr txBox="1"/>
          <p:nvPr/>
        </p:nvSpPr>
        <p:spPr>
          <a:xfrm>
            <a:off x="7254466" y="2518618"/>
            <a:ext cx="116826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boxhead</a:t>
            </a:r>
            <a:endParaRPr lang="ja-JP" altLang="en-US">
              <a:latin typeface="Franklin Gothic Heavy" panose="020B09030201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9933EAB-3099-1E49-95DE-EC01F954ADAC}"/>
              </a:ext>
            </a:extLst>
          </p:cNvPr>
          <p:cNvSpPr txBox="1"/>
          <p:nvPr/>
        </p:nvSpPr>
        <p:spPr>
          <a:xfrm>
            <a:off x="175151" y="2073622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dirty="0">
                <a:latin typeface="+mj-ea"/>
                <a:ea typeface="+mj-ea"/>
              </a:rPr>
              <a:t>①</a:t>
            </a:r>
            <a:r>
              <a:rPr kumimoji="1" lang="ja-JP" altLang="en-US" dirty="0" smtClean="0">
                <a:latin typeface="+mj-ea"/>
                <a:ea typeface="+mj-ea"/>
              </a:rPr>
              <a:t>第</a:t>
            </a:r>
            <a:r>
              <a:rPr kumimoji="1" lang="en-US" altLang="ja-JP" dirty="0" smtClean="0">
                <a:latin typeface="+mj-ea"/>
                <a:ea typeface="+mj-ea"/>
              </a:rPr>
              <a:t>1</a:t>
            </a:r>
            <a:r>
              <a:rPr kumimoji="1" lang="ja-JP" altLang="en-US" dirty="0" smtClean="0">
                <a:latin typeface="+mj-ea"/>
                <a:ea typeface="+mj-ea"/>
              </a:rPr>
              <a:t>ボックス 共通スタイル方式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　</a:t>
            </a:r>
            <a:r>
              <a:rPr lang="ja-JP" altLang="en-US" dirty="0" smtClean="0">
                <a:latin typeface="+mj-ea"/>
                <a:ea typeface="+mj-ea"/>
              </a:rPr>
              <a:t>同じ背景</a:t>
            </a:r>
            <a:r>
              <a:rPr lang="ja-JP" altLang="en-US" dirty="0">
                <a:latin typeface="+mj-ea"/>
                <a:ea typeface="+mj-ea"/>
              </a:rPr>
              <a:t>色</a:t>
            </a:r>
            <a:r>
              <a:rPr lang="ja-JP" altLang="en-US" dirty="0" smtClean="0">
                <a:latin typeface="+mj-ea"/>
                <a:ea typeface="+mj-ea"/>
              </a:rPr>
              <a:t>→</a:t>
            </a:r>
            <a:r>
              <a:rPr lang="en-US" altLang="ja-JP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#</a:t>
            </a:r>
            <a:r>
              <a:rPr lang="en-US" altLang="ja-JP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ff99ff</a:t>
            </a:r>
            <a:endParaRPr lang="en-US" altLang="ja-JP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8556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335" y="2071800"/>
            <a:ext cx="2490881" cy="343770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887" y="1988840"/>
            <a:ext cx="2179895" cy="3491286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48ABF257-6C56-CA49-BF58-ABFFA582F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96" y="779915"/>
            <a:ext cx="8229600" cy="1069848"/>
          </a:xfrm>
        </p:spPr>
        <p:txBody>
          <a:bodyPr/>
          <a:lstStyle/>
          <a:p>
            <a:r>
              <a:rPr lang="ja-JP" altLang="en-US" dirty="0" smtClean="0"/>
              <a:t>どちらのページにも次の変更をしよう</a:t>
            </a:r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9C17C60-B38F-2343-9584-A053A81A4FB0}"/>
              </a:ext>
            </a:extLst>
          </p:cNvPr>
          <p:cNvSpPr/>
          <p:nvPr/>
        </p:nvSpPr>
        <p:spPr>
          <a:xfrm>
            <a:off x="179512" y="4941168"/>
            <a:ext cx="8640960" cy="5760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F02B88C-3CF9-A94B-847C-88B315C7430B}"/>
              </a:ext>
            </a:extLst>
          </p:cNvPr>
          <p:cNvSpPr txBox="1"/>
          <p:nvPr/>
        </p:nvSpPr>
        <p:spPr>
          <a:xfrm>
            <a:off x="5064714" y="5219908"/>
            <a:ext cx="121155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boxfootA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FAC4CD3-1BFF-4D47-BC46-81515AE59406}"/>
              </a:ext>
            </a:extLst>
          </p:cNvPr>
          <p:cNvSpPr txBox="1"/>
          <p:nvPr/>
        </p:nvSpPr>
        <p:spPr>
          <a:xfrm>
            <a:off x="7175271" y="5219908"/>
            <a:ext cx="121315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Franklin Gothic Heavy" panose="020B0903020102020204" pitchFamily="34" charset="0"/>
              </a:rPr>
              <a:t>boxfootB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6070ED1-FD69-444D-9A92-05DC9DB916A0}"/>
              </a:ext>
            </a:extLst>
          </p:cNvPr>
          <p:cNvSpPr txBox="1"/>
          <p:nvPr/>
        </p:nvSpPr>
        <p:spPr>
          <a:xfrm>
            <a:off x="175151" y="4896742"/>
            <a:ext cx="3398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dirty="0" smtClean="0"/>
              <a:t>②</a:t>
            </a:r>
            <a:r>
              <a:rPr kumimoji="1" lang="ja-JP" altLang="en-US" dirty="0" smtClean="0"/>
              <a:t>第３ボックス</a:t>
            </a:r>
            <a:r>
              <a:rPr kumimoji="1" lang="en-US" altLang="ja-JP" dirty="0" smtClean="0"/>
              <a:t> </a:t>
            </a:r>
            <a:r>
              <a:rPr lang="ja-JP" altLang="en-US" dirty="0"/>
              <a:t>個別</a:t>
            </a:r>
            <a:r>
              <a:rPr kumimoji="1" lang="ja-JP" altLang="en-US" dirty="0" smtClean="0"/>
              <a:t>スタイル方式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同じ背景色→</a:t>
            </a:r>
            <a:r>
              <a:rPr lang="en-US" altLang="ja-JP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#</a:t>
            </a:r>
            <a:r>
              <a:rPr lang="en-US" altLang="ja-JP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9999ff</a:t>
            </a:r>
            <a:endParaRPr lang="en-US" altLang="ja-JP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901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 bwMode="auto">
          <a:xfrm>
            <a:off x="179512" y="476672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kern="1200">
                <a:solidFill>
                  <a:schemeClr val="tx2"/>
                </a:solidFill>
                <a:latin typeface="+mj-lt"/>
                <a:ea typeface="+mj-ea"/>
                <a:cs typeface="HGｺﾞｼｯｸM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9pPr>
          </a:lstStyle>
          <a:p>
            <a:r>
              <a:rPr lang="ja-JP" altLang="en-US" sz="3600" dirty="0"/>
              <a:t>④</a:t>
            </a:r>
            <a:r>
              <a:rPr lang="ja-JP" altLang="en-US" sz="3600" dirty="0" smtClean="0"/>
              <a:t>の答え方１　図やイラストで答える</a:t>
            </a:r>
            <a:endParaRPr lang="ja-JP" altLang="en-US" sz="3600" dirty="0"/>
          </a:p>
        </p:txBody>
      </p:sp>
      <p:sp>
        <p:nvSpPr>
          <p:cNvPr id="5" name="正方形/長方形 4"/>
          <p:cNvSpPr/>
          <p:nvPr/>
        </p:nvSpPr>
        <p:spPr>
          <a:xfrm>
            <a:off x="752927" y="1760169"/>
            <a:ext cx="1152128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4895" y="1298504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index.html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47226" y="1192304"/>
            <a:ext cx="1733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michi.html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932936" y="1653969"/>
            <a:ext cx="1152128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693344" y="3764993"/>
            <a:ext cx="1546041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99461" y="3297878"/>
            <a:ext cx="1939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CSS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ファイル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765353" y="3877375"/>
            <a:ext cx="1368151" cy="62570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boxhead</a:t>
            </a:r>
            <a:endParaRPr kumimoji="1" lang="ja-JP" altLang="en-US" dirty="0"/>
          </a:p>
        </p:txBody>
      </p:sp>
      <p:sp>
        <p:nvSpPr>
          <p:cNvPr id="12" name="右矢印 11"/>
          <p:cNvSpPr/>
          <p:nvPr/>
        </p:nvSpPr>
        <p:spPr>
          <a:xfrm rot="16828321">
            <a:off x="366483" y="4111241"/>
            <a:ext cx="1088261" cy="4070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コンテンツ プレースホルダー 2"/>
          <p:cNvSpPr txBox="1">
            <a:spLocks/>
          </p:cNvSpPr>
          <p:nvPr/>
        </p:nvSpPr>
        <p:spPr bwMode="auto">
          <a:xfrm>
            <a:off x="464895" y="6136679"/>
            <a:ext cx="4074217" cy="61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HG明朝B" charset="0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kumimoji="1" sz="2600" kern="1200">
                <a:solidFill>
                  <a:schemeClr val="accent2"/>
                </a:solidFill>
                <a:latin typeface="+mn-lt"/>
                <a:ea typeface="+mn-ea"/>
                <a:cs typeface="HG明朝B" charset="0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umimoji="1" sz="2400" kern="1200">
                <a:solidFill>
                  <a:schemeClr val="accent1"/>
                </a:solidFill>
                <a:latin typeface="+mn-lt"/>
                <a:ea typeface="+mn-ea"/>
                <a:cs typeface="HG明朝B" charset="0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umimoji="1" sz="2200" kern="1200">
                <a:solidFill>
                  <a:schemeClr val="accent1"/>
                </a:solidFill>
                <a:latin typeface="+mn-lt"/>
                <a:ea typeface="+mn-ea"/>
                <a:cs typeface="HG明朝B" charset="0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kumimoji="1" sz="2000" kern="1200">
                <a:solidFill>
                  <a:srgbClr val="A04DA3"/>
                </a:solidFill>
                <a:latin typeface="+mn-lt"/>
                <a:ea typeface="+mn-ea"/>
                <a:cs typeface="HG明朝B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1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1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1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1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indent="0">
              <a:buFont typeface="Georgia" panose="02040502050405020303" pitchFamily="18" charset="0"/>
              <a:buNone/>
            </a:pPr>
            <a:r>
              <a:rPr lang="ja-JP" altLang="en-US" dirty="0" smtClean="0"/>
              <a:t>図に登場するものの例</a:t>
            </a:r>
            <a:endParaRPr lang="ja-JP" altLang="ja-JP" dirty="0"/>
          </a:p>
        </p:txBody>
      </p:sp>
      <p:sp>
        <p:nvSpPr>
          <p:cNvPr id="16" name="正方形/長方形 15"/>
          <p:cNvSpPr/>
          <p:nvPr/>
        </p:nvSpPr>
        <p:spPr>
          <a:xfrm>
            <a:off x="1009268" y="5052900"/>
            <a:ext cx="1368151" cy="62570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kumimoji="1" lang="en-US" altLang="ja-JP" dirty="0" err="1" smtClean="0"/>
              <a:t>boxfootA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2426122" y="5365753"/>
            <a:ext cx="1368151" cy="62570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kumimoji="1" lang="en-US" altLang="ja-JP" dirty="0" err="1" smtClean="0"/>
              <a:t>boxfootB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944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 bwMode="auto">
          <a:xfrm>
            <a:off x="179512" y="476672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kern="1200">
                <a:solidFill>
                  <a:schemeClr val="tx2"/>
                </a:solidFill>
                <a:latin typeface="+mj-lt"/>
                <a:ea typeface="+mj-ea"/>
                <a:cs typeface="HGｺﾞｼｯｸM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9pPr>
          </a:lstStyle>
          <a:p>
            <a:r>
              <a:rPr lang="ja-JP" altLang="en-US" sz="3600" dirty="0"/>
              <a:t>④</a:t>
            </a:r>
            <a:r>
              <a:rPr lang="ja-JP" altLang="en-US" sz="3600" dirty="0" smtClean="0"/>
              <a:t>の答え方１　図やイラストで答える</a:t>
            </a:r>
            <a:endParaRPr lang="ja-JP" altLang="en-US" sz="3600" dirty="0"/>
          </a:p>
        </p:txBody>
      </p:sp>
      <p:sp>
        <p:nvSpPr>
          <p:cNvPr id="5" name="正方形/長方形 4"/>
          <p:cNvSpPr/>
          <p:nvPr/>
        </p:nvSpPr>
        <p:spPr>
          <a:xfrm>
            <a:off x="752927" y="1760169"/>
            <a:ext cx="1152128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4895" y="1298504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index.html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47226" y="1192304"/>
            <a:ext cx="1733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michi.html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932936" y="1653969"/>
            <a:ext cx="1152128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693344" y="3764993"/>
            <a:ext cx="1546041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99461" y="3297878"/>
            <a:ext cx="1939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CSS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ファイル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765353" y="3877375"/>
            <a:ext cx="1368151" cy="62570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boxhead</a:t>
            </a:r>
            <a:endParaRPr kumimoji="1" lang="ja-JP" altLang="en-US" dirty="0"/>
          </a:p>
        </p:txBody>
      </p:sp>
      <p:sp>
        <p:nvSpPr>
          <p:cNvPr id="12" name="右矢印 11"/>
          <p:cNvSpPr/>
          <p:nvPr/>
        </p:nvSpPr>
        <p:spPr>
          <a:xfrm rot="16828321">
            <a:off x="366483" y="4111241"/>
            <a:ext cx="1088261" cy="4070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コンテンツ プレースホルダー 2"/>
          <p:cNvSpPr txBox="1">
            <a:spLocks/>
          </p:cNvSpPr>
          <p:nvPr/>
        </p:nvSpPr>
        <p:spPr bwMode="auto">
          <a:xfrm>
            <a:off x="464895" y="6136679"/>
            <a:ext cx="4074217" cy="61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HG明朝B" charset="0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kumimoji="1" sz="2600" kern="1200">
                <a:solidFill>
                  <a:schemeClr val="accent2"/>
                </a:solidFill>
                <a:latin typeface="+mn-lt"/>
                <a:ea typeface="+mn-ea"/>
                <a:cs typeface="HG明朝B" charset="0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umimoji="1" sz="2400" kern="1200">
                <a:solidFill>
                  <a:schemeClr val="accent1"/>
                </a:solidFill>
                <a:latin typeface="+mn-lt"/>
                <a:ea typeface="+mn-ea"/>
                <a:cs typeface="HG明朝B" charset="0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umimoji="1" sz="2200" kern="1200">
                <a:solidFill>
                  <a:schemeClr val="accent1"/>
                </a:solidFill>
                <a:latin typeface="+mn-lt"/>
                <a:ea typeface="+mn-ea"/>
                <a:cs typeface="HG明朝B" charset="0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kumimoji="1" sz="2000" kern="1200">
                <a:solidFill>
                  <a:srgbClr val="A04DA3"/>
                </a:solidFill>
                <a:latin typeface="+mn-lt"/>
                <a:ea typeface="+mn-ea"/>
                <a:cs typeface="HG明朝B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1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1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1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1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indent="0">
              <a:buFont typeface="Georgia" panose="02040502050405020303" pitchFamily="18" charset="0"/>
              <a:buNone/>
            </a:pPr>
            <a:r>
              <a:rPr lang="ja-JP" altLang="en-US" dirty="0" smtClean="0"/>
              <a:t>図に登場するものの例</a:t>
            </a:r>
            <a:endParaRPr lang="ja-JP" altLang="ja-JP" dirty="0"/>
          </a:p>
        </p:txBody>
      </p:sp>
      <p:sp>
        <p:nvSpPr>
          <p:cNvPr id="16" name="正方形/長方形 15"/>
          <p:cNvSpPr/>
          <p:nvPr/>
        </p:nvSpPr>
        <p:spPr>
          <a:xfrm>
            <a:off x="1009268" y="5052900"/>
            <a:ext cx="1368151" cy="62570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kumimoji="1" lang="en-US" altLang="ja-JP" dirty="0" err="1" smtClean="0"/>
              <a:t>boxfootA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2426122" y="5365753"/>
            <a:ext cx="1368151" cy="62570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kumimoji="1" lang="en-US" altLang="ja-JP" dirty="0" err="1" smtClean="0"/>
              <a:t>boxfootB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6898402" y="1780915"/>
            <a:ext cx="1152128" cy="9227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610370" y="1319250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index.html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770743" y="3446954"/>
            <a:ext cx="1546041" cy="10489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587475" y="4495883"/>
            <a:ext cx="1939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CSS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ファイル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859689" y="3711469"/>
            <a:ext cx="1368151" cy="62570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boxhead</a:t>
            </a:r>
            <a:endParaRPr kumimoji="1" lang="ja-JP" altLang="en-US" dirty="0"/>
          </a:p>
        </p:txBody>
      </p:sp>
      <p:sp>
        <p:nvSpPr>
          <p:cNvPr id="21" name="右矢印 20"/>
          <p:cNvSpPr/>
          <p:nvPr/>
        </p:nvSpPr>
        <p:spPr>
          <a:xfrm rot="5400000">
            <a:off x="7070742" y="2977794"/>
            <a:ext cx="836136" cy="4070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コンテンツ プレースホルダー 2"/>
          <p:cNvSpPr txBox="1">
            <a:spLocks/>
          </p:cNvSpPr>
          <p:nvPr/>
        </p:nvSpPr>
        <p:spPr bwMode="auto">
          <a:xfrm>
            <a:off x="5486623" y="5189071"/>
            <a:ext cx="3597284" cy="1604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HG明朝B" charset="0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kumimoji="1" sz="2600" kern="1200">
                <a:solidFill>
                  <a:schemeClr val="accent2"/>
                </a:solidFill>
                <a:latin typeface="+mn-lt"/>
                <a:ea typeface="+mn-ea"/>
                <a:cs typeface="HG明朝B" charset="0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umimoji="1" sz="2400" kern="1200">
                <a:solidFill>
                  <a:schemeClr val="accent1"/>
                </a:solidFill>
                <a:latin typeface="+mn-lt"/>
                <a:ea typeface="+mn-ea"/>
                <a:cs typeface="HG明朝B" charset="0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umimoji="1" sz="2200" kern="1200">
                <a:solidFill>
                  <a:schemeClr val="accent1"/>
                </a:solidFill>
                <a:latin typeface="+mn-lt"/>
                <a:ea typeface="+mn-ea"/>
                <a:cs typeface="HG明朝B" charset="0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kumimoji="1" sz="2000" kern="1200">
                <a:solidFill>
                  <a:srgbClr val="A04DA3"/>
                </a:solidFill>
                <a:latin typeface="+mn-lt"/>
                <a:ea typeface="+mn-ea"/>
                <a:cs typeface="HG明朝B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1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1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1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1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indent="0">
              <a:buFont typeface="Georgia" panose="02040502050405020303" pitchFamily="18" charset="0"/>
              <a:buNone/>
            </a:pPr>
            <a:r>
              <a:rPr lang="ja-JP" altLang="en-US" sz="2400" dirty="0" smtClean="0"/>
              <a:t>書き方の例</a:t>
            </a:r>
            <a:endParaRPr lang="en-US" altLang="ja-JP" sz="2400" dirty="0" smtClean="0"/>
          </a:p>
          <a:p>
            <a:pPr marL="109537" indent="0">
              <a:buFont typeface="Georgia" panose="02040502050405020303" pitchFamily="18" charset="0"/>
              <a:buNone/>
            </a:pPr>
            <a:r>
              <a:rPr lang="en-US" altLang="ja-JP" sz="2400" dirty="0" smtClean="0"/>
              <a:t>index.html</a:t>
            </a:r>
            <a:r>
              <a:rPr lang="ja-JP" altLang="en-US" sz="2400" dirty="0" smtClean="0"/>
              <a:t>が</a:t>
            </a:r>
            <a:r>
              <a:rPr lang="en-US" altLang="ja-JP" sz="2400" dirty="0" err="1" smtClean="0"/>
              <a:t>boxhead</a:t>
            </a:r>
            <a:r>
              <a:rPr lang="ja-JP" altLang="en-US" sz="2400" dirty="0" smtClean="0"/>
              <a:t>を参照しているなら</a:t>
            </a:r>
            <a:endParaRPr lang="ja-JP" altLang="ja-JP" sz="2400" dirty="0"/>
          </a:p>
        </p:txBody>
      </p:sp>
    </p:spTree>
    <p:extLst>
      <p:ext uri="{BB962C8B-B14F-4D97-AF65-F5344CB8AC3E}">
        <p14:creationId xmlns:p14="http://schemas.microsoft.com/office/powerpoint/2010/main" val="424150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 bwMode="auto">
          <a:xfrm>
            <a:off x="265593" y="724711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kern="1200">
                <a:solidFill>
                  <a:schemeClr val="tx2"/>
                </a:solidFill>
                <a:latin typeface="+mj-lt"/>
                <a:ea typeface="+mj-ea"/>
                <a:cs typeface="HGｺﾞｼｯｸM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9pPr>
          </a:lstStyle>
          <a:p>
            <a:r>
              <a:rPr lang="ja-JP" altLang="en-US" sz="3600" dirty="0" smtClean="0"/>
              <a:t>⑤のヒント　最初の状態は</a:t>
            </a:r>
            <a:endParaRPr lang="ja-JP" altLang="en-US" sz="3600" dirty="0"/>
          </a:p>
        </p:txBody>
      </p:sp>
      <p:sp>
        <p:nvSpPr>
          <p:cNvPr id="5" name="正方形/長方形 4"/>
          <p:cNvSpPr/>
          <p:nvPr/>
        </p:nvSpPr>
        <p:spPr>
          <a:xfrm>
            <a:off x="580000" y="2839616"/>
            <a:ext cx="1152128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1968" y="2377951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index.html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06785" y="2374618"/>
            <a:ext cx="1733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michi.html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692495" y="2836283"/>
            <a:ext cx="1152128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67442" y="4749965"/>
            <a:ext cx="3772510" cy="1343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28604" y="6093296"/>
            <a:ext cx="1939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CSS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ファイル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45332" y="4869160"/>
            <a:ext cx="1368151" cy="10552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boxmainA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文字：左</a:t>
            </a:r>
            <a:endParaRPr kumimoji="1" lang="ja-JP" altLang="en-US" dirty="0"/>
          </a:p>
        </p:txBody>
      </p:sp>
      <p:sp>
        <p:nvSpPr>
          <p:cNvPr id="12" name="右矢印 11"/>
          <p:cNvSpPr/>
          <p:nvPr/>
        </p:nvSpPr>
        <p:spPr>
          <a:xfrm rot="5400000">
            <a:off x="944032" y="4295824"/>
            <a:ext cx="570748" cy="4070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670009" y="4869160"/>
            <a:ext cx="1368151" cy="10552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boxmainB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文字：中央</a:t>
            </a:r>
            <a:endParaRPr kumimoji="1" lang="ja-JP" altLang="en-US" dirty="0"/>
          </a:p>
        </p:txBody>
      </p:sp>
      <p:sp>
        <p:nvSpPr>
          <p:cNvPr id="15" name="右矢印 14"/>
          <p:cNvSpPr/>
          <p:nvPr/>
        </p:nvSpPr>
        <p:spPr>
          <a:xfrm rot="5400000">
            <a:off x="3019560" y="4340353"/>
            <a:ext cx="570748" cy="4070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85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 bwMode="auto">
          <a:xfrm>
            <a:off x="265593" y="724711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kern="1200">
                <a:solidFill>
                  <a:schemeClr val="tx2"/>
                </a:solidFill>
                <a:latin typeface="+mj-lt"/>
                <a:ea typeface="+mj-ea"/>
                <a:cs typeface="HGｺﾞｼｯｸM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  <a:cs typeface="HGｺﾞｼｯｸM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Trebuchet MS" pitchFamily="34" charset="0"/>
                <a:ea typeface="HGｺﾞｼｯｸM" pitchFamily="49" charset="-128"/>
              </a:defRPr>
            </a:lvl9pPr>
          </a:lstStyle>
          <a:p>
            <a:r>
              <a:rPr lang="ja-JP" altLang="en-US" sz="3600" dirty="0" smtClean="0"/>
              <a:t>⑤のヒント　最初の状態は</a:t>
            </a:r>
            <a:endParaRPr lang="ja-JP" altLang="en-US" sz="3600" dirty="0"/>
          </a:p>
        </p:txBody>
      </p:sp>
      <p:sp>
        <p:nvSpPr>
          <p:cNvPr id="5" name="正方形/長方形 4"/>
          <p:cNvSpPr/>
          <p:nvPr/>
        </p:nvSpPr>
        <p:spPr>
          <a:xfrm>
            <a:off x="580000" y="2839616"/>
            <a:ext cx="1152128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1968" y="2377951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index.html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06785" y="2374618"/>
            <a:ext cx="1733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michi.html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692495" y="2836283"/>
            <a:ext cx="1152128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67442" y="4749965"/>
            <a:ext cx="3772510" cy="1343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28604" y="6093296"/>
            <a:ext cx="1939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CSS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ファイル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45332" y="4869160"/>
            <a:ext cx="1368151" cy="10552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boxmainA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文字：左</a:t>
            </a:r>
            <a:endParaRPr kumimoji="1" lang="ja-JP" altLang="en-US" dirty="0"/>
          </a:p>
        </p:txBody>
      </p:sp>
      <p:sp>
        <p:nvSpPr>
          <p:cNvPr id="12" name="右矢印 11"/>
          <p:cNvSpPr/>
          <p:nvPr/>
        </p:nvSpPr>
        <p:spPr>
          <a:xfrm rot="5400000">
            <a:off x="944032" y="4295824"/>
            <a:ext cx="570748" cy="4070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670009" y="4869160"/>
            <a:ext cx="1368151" cy="10552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boxmainB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文字：中央</a:t>
            </a:r>
            <a:endParaRPr kumimoji="1" lang="ja-JP" altLang="en-US" dirty="0"/>
          </a:p>
        </p:txBody>
      </p:sp>
      <p:sp>
        <p:nvSpPr>
          <p:cNvPr id="15" name="右矢印 14"/>
          <p:cNvSpPr/>
          <p:nvPr/>
        </p:nvSpPr>
        <p:spPr>
          <a:xfrm rot="5400000">
            <a:off x="3019560" y="4340353"/>
            <a:ext cx="570748" cy="4070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5427935" y="2763847"/>
            <a:ext cx="1152128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139903" y="2302182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index.html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254720" y="2298849"/>
            <a:ext cx="1733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michi.html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540430" y="2760514"/>
            <a:ext cx="1152128" cy="1453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215377" y="4674196"/>
            <a:ext cx="3772510" cy="1343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76539" y="6017527"/>
            <a:ext cx="1939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CSS</a:t>
            </a:r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ファイル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393267" y="4793391"/>
            <a:ext cx="1368151" cy="10552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boxmainA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文字：左</a:t>
            </a:r>
            <a:endParaRPr kumimoji="1" lang="ja-JP" altLang="en-US" dirty="0"/>
          </a:p>
        </p:txBody>
      </p:sp>
      <p:sp>
        <p:nvSpPr>
          <p:cNvPr id="22" name="右矢印 21"/>
          <p:cNvSpPr/>
          <p:nvPr/>
        </p:nvSpPr>
        <p:spPr>
          <a:xfrm rot="5400000">
            <a:off x="5791967" y="4220055"/>
            <a:ext cx="570748" cy="4070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7517944" y="4793391"/>
            <a:ext cx="1368151" cy="10552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スタイル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boxmainB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文字：中央</a:t>
            </a:r>
            <a:endParaRPr kumimoji="1" lang="ja-JP" altLang="en-US" dirty="0"/>
          </a:p>
        </p:txBody>
      </p:sp>
      <p:sp>
        <p:nvSpPr>
          <p:cNvPr id="24" name="右矢印 23"/>
          <p:cNvSpPr/>
          <p:nvPr/>
        </p:nvSpPr>
        <p:spPr>
          <a:xfrm rot="7914134">
            <a:off x="6828264" y="4177127"/>
            <a:ext cx="768721" cy="407089"/>
          </a:xfrm>
          <a:prstGeom prst="rightArrow">
            <a:avLst>
              <a:gd name="adj1" fmla="val 57371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36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941168"/>
            <a:ext cx="8229600" cy="106680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lang="ja-JP" altLang="en-US" dirty="0"/>
              <a:t>⑥</a:t>
            </a:r>
            <a:r>
              <a:rPr lang="ja-JP" altLang="ja-JP" dirty="0" smtClean="0"/>
              <a:t>ページ数</a:t>
            </a:r>
            <a:r>
              <a:rPr lang="ja-JP" altLang="ja-JP" dirty="0"/>
              <a:t>がもっと多い</a:t>
            </a:r>
            <a:r>
              <a:rPr lang="en-US" altLang="ja-JP" dirty="0"/>
              <a:t>Web</a:t>
            </a:r>
            <a:r>
              <a:rPr lang="ja-JP" altLang="ja-JP" dirty="0"/>
              <a:t>サイトを、統一感や一貫性を持たせて作るためには、</a:t>
            </a:r>
          </a:p>
          <a:p>
            <a:pPr marL="109537" indent="0">
              <a:buNone/>
            </a:pPr>
            <a:r>
              <a:rPr lang="ja-JP" altLang="ja-JP" dirty="0"/>
              <a:t>できるだけ全てのページが</a:t>
            </a:r>
            <a:endParaRPr lang="en-US" altLang="ja-JP" dirty="0"/>
          </a:p>
          <a:p>
            <a:pPr marL="109537" indent="0">
              <a:buNone/>
            </a:pPr>
            <a:r>
              <a:rPr lang="ja-JP" altLang="ja-JP" dirty="0"/>
              <a:t>参照する（　　　　）を（　　</a:t>
            </a:r>
            <a:r>
              <a:rPr lang="ja-JP" altLang="en-US" dirty="0"/>
              <a:t>　　</a:t>
            </a:r>
            <a:r>
              <a:rPr lang="ja-JP" altLang="ja-JP" dirty="0"/>
              <a:t>　　）する。</a:t>
            </a:r>
          </a:p>
        </p:txBody>
      </p:sp>
    </p:spTree>
    <p:extLst>
      <p:ext uri="{BB962C8B-B14F-4D97-AF65-F5344CB8AC3E}">
        <p14:creationId xmlns:p14="http://schemas.microsoft.com/office/powerpoint/2010/main" val="19322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lang="ja-JP" altLang="en-US" dirty="0"/>
              <a:t>⑥</a:t>
            </a:r>
            <a:r>
              <a:rPr lang="ja-JP" altLang="ja-JP" dirty="0" smtClean="0"/>
              <a:t>ページ数</a:t>
            </a:r>
            <a:r>
              <a:rPr lang="ja-JP" altLang="ja-JP" dirty="0"/>
              <a:t>がもっと多い</a:t>
            </a:r>
            <a:r>
              <a:rPr lang="en-US" altLang="ja-JP" dirty="0"/>
              <a:t>Web</a:t>
            </a:r>
            <a:r>
              <a:rPr lang="ja-JP" altLang="ja-JP" dirty="0"/>
              <a:t>サイトを、統一感や一貫性を持たせて作るためには、</a:t>
            </a:r>
          </a:p>
          <a:p>
            <a:pPr marL="109537" indent="0">
              <a:buNone/>
            </a:pPr>
            <a:r>
              <a:rPr lang="ja-JP" altLang="ja-JP" dirty="0"/>
              <a:t>できるだけ全てのページが</a:t>
            </a:r>
            <a:endParaRPr lang="en-US" altLang="ja-JP" dirty="0"/>
          </a:p>
          <a:p>
            <a:pPr marL="109537" indent="0">
              <a:buNone/>
            </a:pPr>
            <a:r>
              <a:rPr lang="ja-JP" altLang="ja-JP" dirty="0"/>
              <a:t>参照する（</a:t>
            </a:r>
            <a:r>
              <a:rPr lang="ja-JP" altLang="en-US" dirty="0">
                <a:solidFill>
                  <a:srgbClr val="FF0000"/>
                </a:solidFill>
              </a:rPr>
              <a:t>スタイル</a:t>
            </a:r>
            <a:r>
              <a:rPr lang="ja-JP" altLang="ja-JP" dirty="0"/>
              <a:t>）を（　　</a:t>
            </a:r>
            <a:r>
              <a:rPr lang="ja-JP" altLang="en-US" dirty="0"/>
              <a:t>　　</a:t>
            </a:r>
            <a:r>
              <a:rPr lang="ja-JP" altLang="ja-JP" dirty="0"/>
              <a:t>　　）する。</a:t>
            </a:r>
          </a:p>
        </p:txBody>
      </p:sp>
    </p:spTree>
    <p:extLst>
      <p:ext uri="{BB962C8B-B14F-4D97-AF65-F5344CB8AC3E}">
        <p14:creationId xmlns:p14="http://schemas.microsoft.com/office/powerpoint/2010/main" val="3696579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705" y="2071800"/>
            <a:ext cx="2490881" cy="343770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887" y="1988840"/>
            <a:ext cx="2179895" cy="3491286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48ABF257-6C56-CA49-BF58-ABFFA582F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9848"/>
          </a:xfrm>
        </p:spPr>
        <p:txBody>
          <a:bodyPr/>
          <a:lstStyle/>
          <a:p>
            <a:r>
              <a:rPr lang="ja-JP" altLang="en-US" dirty="0"/>
              <a:t>現在の</a:t>
            </a:r>
            <a:r>
              <a:rPr lang="en-US" altLang="ja-JP" dirty="0"/>
              <a:t>Web</a:t>
            </a:r>
            <a:r>
              <a:rPr lang="ja-JP" altLang="en-US" dirty="0"/>
              <a:t>サイト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111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lang="ja-JP" altLang="en-US" dirty="0"/>
              <a:t>文書や</a:t>
            </a:r>
            <a:r>
              <a:rPr lang="en-US" altLang="ja-JP" dirty="0"/>
              <a:t>Web</a:t>
            </a:r>
            <a:r>
              <a:rPr lang="ja-JP" altLang="en-US" dirty="0"/>
              <a:t>ページを見やすく・読みやすくするポイント・・・・（　</a:t>
            </a:r>
            <a:r>
              <a:rPr lang="ja-JP" altLang="en-US" dirty="0">
                <a:solidFill>
                  <a:srgbClr val="FF0000"/>
                </a:solidFill>
              </a:rPr>
              <a:t>一貫性</a:t>
            </a:r>
            <a:r>
              <a:rPr lang="en-US" altLang="ja-JP" dirty="0">
                <a:solidFill>
                  <a:srgbClr val="FF0000"/>
                </a:solidFill>
              </a:rPr>
              <a:t>=</a:t>
            </a:r>
            <a:r>
              <a:rPr lang="ja-JP" altLang="en-US" dirty="0">
                <a:solidFill>
                  <a:srgbClr val="FF0000"/>
                </a:solidFill>
              </a:rPr>
              <a:t>統一感</a:t>
            </a:r>
            <a:r>
              <a:rPr lang="ja-JP" altLang="en-US" dirty="0"/>
              <a:t>　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748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705" y="2071800"/>
            <a:ext cx="2490881" cy="343770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887" y="1988840"/>
            <a:ext cx="2179895" cy="3491286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48ABF257-6C56-CA49-BF58-ABFFA582F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9848"/>
          </a:xfrm>
        </p:spPr>
        <p:txBody>
          <a:bodyPr/>
          <a:lstStyle/>
          <a:p>
            <a:r>
              <a:rPr lang="ja-JP" altLang="en-US" dirty="0"/>
              <a:t>現在の</a:t>
            </a:r>
            <a:r>
              <a:rPr lang="en-US" altLang="ja-JP" dirty="0"/>
              <a:t>Web</a:t>
            </a:r>
            <a:r>
              <a:rPr lang="ja-JP" altLang="en-US" dirty="0"/>
              <a:t>サイト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1E34371-AD05-1642-8B03-AFA32B115B5D}"/>
              </a:ext>
            </a:extLst>
          </p:cNvPr>
          <p:cNvSpPr/>
          <p:nvPr/>
        </p:nvSpPr>
        <p:spPr>
          <a:xfrm>
            <a:off x="395536" y="2947184"/>
            <a:ext cx="8496944" cy="19939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933EAB-3099-1E49-95DE-EC01F954ADAC}"/>
              </a:ext>
            </a:extLst>
          </p:cNvPr>
          <p:cNvSpPr txBox="1"/>
          <p:nvPr/>
        </p:nvSpPr>
        <p:spPr>
          <a:xfrm>
            <a:off x="395536" y="2947184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第２ボックス</a:t>
            </a:r>
            <a:endParaRPr kumimoji="1" lang="en-US" altLang="ja-JP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86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705" y="2071800"/>
            <a:ext cx="2490881" cy="343770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887" y="1988840"/>
            <a:ext cx="2179895" cy="3491286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48ABF257-6C56-CA49-BF58-ABFFA582F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9848"/>
          </a:xfrm>
        </p:spPr>
        <p:txBody>
          <a:bodyPr/>
          <a:lstStyle/>
          <a:p>
            <a:r>
              <a:rPr lang="ja-JP" altLang="en-US" dirty="0"/>
              <a:t>現在の</a:t>
            </a:r>
            <a:r>
              <a:rPr lang="en-US" altLang="ja-JP" dirty="0"/>
              <a:t>Web</a:t>
            </a:r>
            <a:r>
              <a:rPr lang="ja-JP" altLang="en-US" dirty="0"/>
              <a:t>サイト</a:t>
            </a:r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1E34371-AD05-1642-8B03-AFA32B115B5D}"/>
              </a:ext>
            </a:extLst>
          </p:cNvPr>
          <p:cNvSpPr/>
          <p:nvPr/>
        </p:nvSpPr>
        <p:spPr>
          <a:xfrm>
            <a:off x="395536" y="2947184"/>
            <a:ext cx="8496944" cy="19939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9933EAB-3099-1E49-95DE-EC01F954ADAC}"/>
              </a:ext>
            </a:extLst>
          </p:cNvPr>
          <p:cNvSpPr txBox="1"/>
          <p:nvPr/>
        </p:nvSpPr>
        <p:spPr>
          <a:xfrm>
            <a:off x="395536" y="2947184"/>
            <a:ext cx="1952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第２ボックス</a:t>
            </a:r>
            <a:endParaRPr kumimoji="1" lang="en-US" altLang="ja-JP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背</a:t>
            </a:r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景色</a:t>
            </a:r>
            <a:r>
              <a:rPr lang="ja-JP" altLang="en-US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を</a:t>
            </a:r>
            <a:r>
              <a:rPr lang="ja-JP" altLang="en-US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揃えたい</a:t>
            </a:r>
            <a:endParaRPr lang="ja-JP" altLang="en-US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6A57898-7A67-5E40-B361-2938D117A0CA}"/>
              </a:ext>
            </a:extLst>
          </p:cNvPr>
          <p:cNvSpPr txBox="1"/>
          <p:nvPr/>
        </p:nvSpPr>
        <p:spPr>
          <a:xfrm>
            <a:off x="4569031" y="4437112"/>
            <a:ext cx="1299113" cy="369332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latin typeface="Franklin Gothic Heavy" panose="020B0903020102020204" pitchFamily="34" charset="0"/>
              </a:rPr>
              <a:t>boxmainA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6A57898-7A67-5E40-B361-2938D117A0CA}"/>
              </a:ext>
            </a:extLst>
          </p:cNvPr>
          <p:cNvSpPr txBox="1"/>
          <p:nvPr/>
        </p:nvSpPr>
        <p:spPr>
          <a:xfrm>
            <a:off x="7186699" y="4437112"/>
            <a:ext cx="127373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latin typeface="Franklin Gothic Heavy" panose="020B0903020102020204" pitchFamily="34" charset="0"/>
              </a:rPr>
              <a:t>boxmainB</a:t>
            </a:r>
            <a:endParaRPr lang="ja-JP" altLang="en-US" dirty="0">
              <a:latin typeface="Franklin Gothic Heavy" panose="020B0903020102020204" pitchFamily="34" charset="0"/>
            </a:endParaRPr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>
          <a:xfrm>
            <a:off x="395536" y="5739033"/>
            <a:ext cx="8964488" cy="692063"/>
          </a:xfrm>
          <a:prstGeom prst="rect">
            <a:avLst/>
          </a:prstGeom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HG明朝B" charset="0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kumimoji="1" sz="2600" kern="1200">
                <a:solidFill>
                  <a:schemeClr val="accent2"/>
                </a:solidFill>
                <a:latin typeface="+mn-lt"/>
                <a:ea typeface="+mn-ea"/>
                <a:cs typeface="HG明朝B" charset="0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umimoji="1" sz="2400" kern="1200">
                <a:solidFill>
                  <a:schemeClr val="accent1"/>
                </a:solidFill>
                <a:latin typeface="+mn-lt"/>
                <a:ea typeface="+mn-ea"/>
                <a:cs typeface="HG明朝B" charset="0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kumimoji="1" sz="2200" kern="1200">
                <a:solidFill>
                  <a:schemeClr val="accent1"/>
                </a:solidFill>
                <a:latin typeface="+mn-lt"/>
                <a:ea typeface="+mn-ea"/>
                <a:cs typeface="HG明朝B" charset="0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kumimoji="1" sz="2000" kern="1200">
                <a:solidFill>
                  <a:srgbClr val="A04DA3"/>
                </a:solidFill>
                <a:latin typeface="+mn-lt"/>
                <a:ea typeface="+mn-ea"/>
                <a:cs typeface="HG明朝B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1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1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1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1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indent="0">
              <a:buFont typeface="Georgia" panose="02040502050405020303" pitchFamily="18" charset="0"/>
              <a:buNone/>
            </a:pPr>
            <a:r>
              <a:rPr lang="ja-JP" altLang="en-US" u="sng" dirty="0" smtClean="0"/>
              <a:t>どのファイルの・どこを・どう変更</a:t>
            </a:r>
            <a:r>
              <a:rPr lang="ja-JP" altLang="en-US" dirty="0" smtClean="0"/>
              <a:t>したらよい？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543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5885" y="3253609"/>
            <a:ext cx="8229600" cy="2043608"/>
          </a:xfrm>
        </p:spPr>
        <p:txBody>
          <a:bodyPr/>
          <a:lstStyle/>
          <a:p>
            <a:r>
              <a:rPr kumimoji="1" lang="en-US" altLang="ja-JP" dirty="0"/>
              <a:t>HTML</a:t>
            </a:r>
            <a:r>
              <a:rPr kumimoji="1" lang="ja-JP" altLang="en-US" dirty="0"/>
              <a:t>ファイルの役割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lang="ja-JP" altLang="en-US" dirty="0"/>
              <a:t>表示</a:t>
            </a:r>
            <a:r>
              <a:rPr lang="ja-JP" altLang="en-US" dirty="0" smtClean="0"/>
              <a:t>する</a:t>
            </a:r>
            <a:r>
              <a:rPr lang="ja-JP" altLang="en-US" dirty="0" smtClean="0">
                <a:solidFill>
                  <a:srgbClr val="FF0000"/>
                </a:solidFill>
              </a:rPr>
              <a:t>文章</a:t>
            </a:r>
            <a:r>
              <a:rPr lang="ja-JP" altLang="en-US" dirty="0" smtClean="0"/>
              <a:t>と</a:t>
            </a:r>
            <a:r>
              <a:rPr lang="ja-JP" altLang="en-US" dirty="0"/>
              <a:t>、文書</a:t>
            </a:r>
            <a:r>
              <a:rPr lang="ja-JP" altLang="en-US" dirty="0" smtClean="0"/>
              <a:t>の</a:t>
            </a:r>
            <a:r>
              <a:rPr lang="ja-JP" altLang="en-US" dirty="0" smtClean="0">
                <a:solidFill>
                  <a:srgbClr val="FF0000"/>
                </a:solidFill>
              </a:rPr>
              <a:t>構造</a:t>
            </a:r>
            <a:r>
              <a:rPr lang="ja-JP" altLang="en-US" dirty="0" smtClean="0"/>
              <a:t>を</a:t>
            </a:r>
            <a:r>
              <a:rPr lang="ja-JP" altLang="en-US" dirty="0"/>
              <a:t>指定</a:t>
            </a:r>
            <a:endParaRPr lang="en-US" altLang="ja-JP" dirty="0"/>
          </a:p>
          <a:p>
            <a:r>
              <a:rPr kumimoji="1" lang="en-US" altLang="ja-JP" dirty="0"/>
              <a:t>CSS</a:t>
            </a:r>
            <a:r>
              <a:rPr kumimoji="1" lang="ja-JP" altLang="en-US" dirty="0"/>
              <a:t>ファイルの役割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lang="en-US" altLang="ja-JP" dirty="0"/>
              <a:t>Web</a:t>
            </a:r>
            <a:r>
              <a:rPr lang="ja-JP" altLang="en-US" dirty="0"/>
              <a:t>ページ</a:t>
            </a:r>
            <a:r>
              <a:rPr lang="ja-JP" altLang="en-US" dirty="0" smtClean="0"/>
              <a:t>の</a:t>
            </a:r>
            <a:r>
              <a:rPr lang="ja-JP" altLang="en-US" dirty="0" smtClean="0">
                <a:solidFill>
                  <a:srgbClr val="FF0000"/>
                </a:solidFill>
              </a:rPr>
              <a:t>スタイル</a:t>
            </a:r>
            <a:r>
              <a:rPr lang="ja-JP" altLang="en-US" dirty="0" smtClean="0"/>
              <a:t>を</a:t>
            </a:r>
            <a:r>
              <a:rPr lang="ja-JP" altLang="en-US" dirty="0"/>
              <a:t>指定</a:t>
            </a:r>
            <a:endParaRPr kumimoji="1" lang="ja-JP" altLang="en-US" dirty="0"/>
          </a:p>
        </p:txBody>
      </p:sp>
      <p:pic>
        <p:nvPicPr>
          <p:cNvPr id="19" name="図 18" descr="WEBãã¼ã¸ã®ãã©ã¦ã¶ã¦ã£ã³ãã¦ã¢ã¤ã³ã³ç´ æ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81" y="698664"/>
            <a:ext cx="1417433" cy="1458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図 19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5250" y1="53651" x2="45250" y2="536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113" y="1418871"/>
            <a:ext cx="2636235" cy="1382242"/>
          </a:xfrm>
          <a:prstGeom prst="rect">
            <a:avLst/>
          </a:prstGeom>
        </p:spPr>
      </p:pic>
      <p:pic>
        <p:nvPicPr>
          <p:cNvPr id="21" name="図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10" y="758664"/>
            <a:ext cx="1067172" cy="1067172"/>
          </a:xfrm>
          <a:prstGeom prst="rect">
            <a:avLst/>
          </a:prstGeom>
        </p:spPr>
      </p:pic>
      <p:sp>
        <p:nvSpPr>
          <p:cNvPr id="22" name="テキスト ボックス 2"/>
          <p:cNvSpPr txBox="1">
            <a:spLocks noChangeArrowheads="1"/>
          </p:cNvSpPr>
          <p:nvPr/>
        </p:nvSpPr>
        <p:spPr bwMode="auto">
          <a:xfrm>
            <a:off x="755576" y="2145437"/>
            <a:ext cx="1741621" cy="41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000" kern="100">
                <a:effectLst/>
                <a:latin typeface="HG丸ｺﾞｼｯｸM-PRO" panose="020F0600000000000000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Web</a:t>
            </a:r>
            <a:r>
              <a:rPr lang="ja-JP" sz="2000" kern="100">
                <a:effectLst/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ページ</a:t>
            </a:r>
            <a:endParaRPr lang="ja-JP" sz="200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715" y="968648"/>
            <a:ext cx="1219533" cy="1219533"/>
          </a:xfrm>
          <a:prstGeom prst="rect">
            <a:avLst/>
          </a:prstGeom>
        </p:spPr>
      </p:pic>
      <p:sp>
        <p:nvSpPr>
          <p:cNvPr id="24" name="テキスト ボックス 2"/>
          <p:cNvSpPr txBox="1">
            <a:spLocks noChangeArrowheads="1"/>
          </p:cNvSpPr>
          <p:nvPr/>
        </p:nvSpPr>
        <p:spPr bwMode="auto">
          <a:xfrm>
            <a:off x="5580112" y="2188181"/>
            <a:ext cx="1046888" cy="39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000" kern="100" dirty="0">
                <a:effectLst/>
                <a:latin typeface="HG丸ｺﾞｼｯｸM-PRO" panose="020F0600000000000000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HTML</a:t>
            </a:r>
            <a:endParaRPr lang="ja-JP" sz="2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"/>
          <p:cNvSpPr txBox="1">
            <a:spLocks noChangeArrowheads="1"/>
          </p:cNvSpPr>
          <p:nvPr/>
        </p:nvSpPr>
        <p:spPr bwMode="auto">
          <a:xfrm>
            <a:off x="7611103" y="2147753"/>
            <a:ext cx="811737" cy="40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000" kern="100" dirty="0">
                <a:effectLst/>
                <a:latin typeface="HG丸ｺﾞｼｯｸM-PRO" panose="020F0600000000000000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CSS</a:t>
            </a:r>
            <a:endParaRPr lang="ja-JP" sz="2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26" name="左矢印 25"/>
          <p:cNvSpPr/>
          <p:nvPr/>
        </p:nvSpPr>
        <p:spPr>
          <a:xfrm>
            <a:off x="2274649" y="1356767"/>
            <a:ext cx="800100" cy="5334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7" name="左矢印 26"/>
          <p:cNvSpPr/>
          <p:nvPr/>
        </p:nvSpPr>
        <p:spPr>
          <a:xfrm>
            <a:off x="4620685" y="1353959"/>
            <a:ext cx="800100" cy="5334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206" y="897446"/>
            <a:ext cx="1219533" cy="1219533"/>
          </a:xfrm>
          <a:prstGeom prst="rect">
            <a:avLst/>
          </a:prstGeom>
        </p:spPr>
      </p:pic>
      <p:sp>
        <p:nvSpPr>
          <p:cNvPr id="29" name="左矢印 28"/>
          <p:cNvSpPr/>
          <p:nvPr/>
        </p:nvSpPr>
        <p:spPr>
          <a:xfrm flipH="1">
            <a:off x="6728704" y="1356649"/>
            <a:ext cx="800100" cy="53340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0" name="テキスト ボックス 2"/>
          <p:cNvSpPr txBox="1">
            <a:spLocks noChangeArrowheads="1"/>
          </p:cNvSpPr>
          <p:nvPr/>
        </p:nvSpPr>
        <p:spPr bwMode="auto">
          <a:xfrm>
            <a:off x="6699859" y="1927708"/>
            <a:ext cx="811737" cy="40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2000" kern="100" dirty="0"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参照</a:t>
            </a:r>
            <a:endParaRPr lang="ja-JP" sz="2000" kern="100" dirty="0"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497509" y="758665"/>
            <a:ext cx="3199635" cy="195025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9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1944216"/>
          </a:xfrm>
        </p:spPr>
        <p:txBody>
          <a:bodyPr/>
          <a:lstStyle/>
          <a:p>
            <a:pPr marL="109537" indent="0">
              <a:buNone/>
            </a:pPr>
            <a:r>
              <a:rPr lang="ja-JP" altLang="en-US" dirty="0"/>
              <a:t>トップページとアクセスページで、真ん中のボックスの色を揃えたい（トップページに揃える）。</a:t>
            </a:r>
          </a:p>
          <a:p>
            <a:pPr marL="109537" indent="0">
              <a:buNone/>
            </a:pPr>
            <a:r>
              <a:rPr lang="ja-JP" altLang="en-US" u="sng" dirty="0"/>
              <a:t>どちらのファイルの・どこを・どう変更</a:t>
            </a:r>
            <a:r>
              <a:rPr lang="ja-JP" altLang="en-US" dirty="0"/>
              <a:t>したらよい</a:t>
            </a:r>
            <a:r>
              <a:rPr lang="ja-JP" altLang="en-US" dirty="0" smtClean="0"/>
              <a:t>？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921203"/>
              </p:ext>
            </p:extLst>
          </p:nvPr>
        </p:nvGraphicFramePr>
        <p:xfrm>
          <a:off x="457200" y="2564904"/>
          <a:ext cx="8003233" cy="3672408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1810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2369">
                  <a:extLst>
                    <a:ext uri="{9D8B030D-6E8A-4147-A177-3AD203B41FA5}">
                      <a16:colId xmlns:a16="http://schemas.microsoft.com/office/drawing/2014/main" val="226757640"/>
                    </a:ext>
                  </a:extLst>
                </a:gridCol>
              </a:tblGrid>
              <a:tr h="3672408">
                <a:tc>
                  <a:txBody>
                    <a:bodyPr/>
                    <a:lstStyle/>
                    <a:p>
                      <a:r>
                        <a:rPr kumimoji="1" lang="ja-JP" altLang="en-US" sz="3200" b="0" dirty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クラスの考えをまとめると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どちらのファイルのどこを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理由・仕組み</a:t>
                      </a:r>
                      <a:endParaRPr kumimoji="1" lang="en-US" altLang="ja-JP" sz="32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46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ヒント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CSS</a:t>
            </a:r>
            <a:r>
              <a:rPr lang="ja-JP" altLang="en-US" dirty="0"/>
              <a:t>ファイルの・・・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HTML</a:t>
            </a:r>
            <a:r>
              <a:rPr kumimoji="1" lang="ja-JP" altLang="en-US" dirty="0"/>
              <a:t>ファイル</a:t>
            </a:r>
            <a:r>
              <a:rPr kumimoji="1" lang="en-US" altLang="ja-JP" dirty="0"/>
              <a:t>(michi.html)</a:t>
            </a:r>
            <a:r>
              <a:rPr kumimoji="1" lang="ja-JP" altLang="en-US" dirty="0" err="1"/>
              <a:t>の・・</a:t>
            </a:r>
            <a:r>
              <a:rPr kumimoji="1" lang="ja-JP" altLang="en-US" dirty="0"/>
              <a:t>・</a:t>
            </a:r>
          </a:p>
        </p:txBody>
      </p:sp>
    </p:spTree>
    <p:extLst>
      <p:ext uri="{BB962C8B-B14F-4D97-AF65-F5344CB8AC3E}">
        <p14:creationId xmlns:p14="http://schemas.microsoft.com/office/powerpoint/2010/main" val="103607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エッセンシャル.thmx</Template>
  <TotalTime>16620</TotalTime>
  <Words>672</Words>
  <Application>Microsoft Office PowerPoint</Application>
  <PresentationFormat>画面に合わせる (4:3)</PresentationFormat>
  <Paragraphs>159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44" baseType="lpstr">
      <vt:lpstr>AR P丸ゴシック体E</vt:lpstr>
      <vt:lpstr>HGP創英角ｺﾞｼｯｸUB</vt:lpstr>
      <vt:lpstr>HGｺﾞｼｯｸM</vt:lpstr>
      <vt:lpstr>HG丸ｺﾞｼｯｸM-PRO</vt:lpstr>
      <vt:lpstr>HG明朝B</vt:lpstr>
      <vt:lpstr>ＭＳ Ｐゴシック</vt:lpstr>
      <vt:lpstr>ＭＳ 明朝</vt:lpstr>
      <vt:lpstr>Calibri</vt:lpstr>
      <vt:lpstr>Century</vt:lpstr>
      <vt:lpstr>Franklin Gothic Heavy</vt:lpstr>
      <vt:lpstr>Georgia</vt:lpstr>
      <vt:lpstr>Times New Roman</vt:lpstr>
      <vt:lpstr>Trebuchet MS</vt:lpstr>
      <vt:lpstr>Verdana</vt:lpstr>
      <vt:lpstr>Wingdings 2</vt:lpstr>
      <vt:lpstr>アーバン</vt:lpstr>
      <vt:lpstr>見やすく読みやすい Webページをつくろう</vt:lpstr>
      <vt:lpstr>課題１　背景の色をそろえるためには、どこを変更する？</vt:lpstr>
      <vt:lpstr>現在のWebサイト</vt:lpstr>
      <vt:lpstr>PowerPoint プレゼンテーション</vt:lpstr>
      <vt:lpstr>現在のWebサイト</vt:lpstr>
      <vt:lpstr>現在のWebサイト</vt:lpstr>
      <vt:lpstr>PowerPoint プレゼンテーション</vt:lpstr>
      <vt:lpstr>PowerPoint プレゼンテーション</vt:lpstr>
      <vt:lpstr>ヒント</vt:lpstr>
      <vt:lpstr>ヒント</vt:lpstr>
      <vt:lpstr>ヒント</vt:lpstr>
      <vt:lpstr>PowerPoint プレゼンテーション</vt:lpstr>
      <vt:lpstr>PowerPoint プレゼンテーション</vt:lpstr>
      <vt:lpstr>課題２　2つの方法の違いを考えよう</vt:lpstr>
      <vt:lpstr>課題２　2つの方法の違いを考えよう</vt:lpstr>
      <vt:lpstr>課題２　2つの方法の違いを考えよう</vt:lpstr>
      <vt:lpstr>PowerPoint プレゼンテーション</vt:lpstr>
      <vt:lpstr>課題３　Webページを変更して違いを確かめてみよう</vt:lpstr>
      <vt:lpstr>現在のWebサイト</vt:lpstr>
      <vt:lpstr>どちらのページにも次の変更をしよう</vt:lpstr>
      <vt:lpstr>どちらのページにも次の変更をしよう</vt:lpstr>
      <vt:lpstr>どちらのページにも次の変更をしよう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Webページをつくろう</dc:title>
  <dc:creator>ｋ</dc:creator>
  <cp:lastModifiedBy>大石　智広</cp:lastModifiedBy>
  <cp:revision>159</cp:revision>
  <dcterms:created xsi:type="dcterms:W3CDTF">2005-01-23T13:52:59Z</dcterms:created>
  <dcterms:modified xsi:type="dcterms:W3CDTF">2019-11-11T02:28:39Z</dcterms:modified>
</cp:coreProperties>
</file>