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29"/>
  </p:notesMasterIdLst>
  <p:handoutMasterIdLst>
    <p:handoutMasterId r:id="rId30"/>
  </p:handoutMasterIdLst>
  <p:sldIdLst>
    <p:sldId id="307" r:id="rId2"/>
    <p:sldId id="332" r:id="rId3"/>
    <p:sldId id="406" r:id="rId4"/>
    <p:sldId id="359" r:id="rId5"/>
    <p:sldId id="378" r:id="rId6"/>
    <p:sldId id="413" r:id="rId7"/>
    <p:sldId id="408" r:id="rId8"/>
    <p:sldId id="409" r:id="rId9"/>
    <p:sldId id="410" r:id="rId10"/>
    <p:sldId id="435" r:id="rId11"/>
    <p:sldId id="446" r:id="rId12"/>
    <p:sldId id="447" r:id="rId13"/>
    <p:sldId id="401" r:id="rId14"/>
    <p:sldId id="437" r:id="rId15"/>
    <p:sldId id="438" r:id="rId16"/>
    <p:sldId id="428" r:id="rId17"/>
    <p:sldId id="442" r:id="rId18"/>
    <p:sldId id="443" r:id="rId19"/>
    <p:sldId id="444" r:id="rId20"/>
    <p:sldId id="445" r:id="rId21"/>
    <p:sldId id="392" r:id="rId22"/>
    <p:sldId id="404" r:id="rId23"/>
    <p:sldId id="418" r:id="rId24"/>
    <p:sldId id="419" r:id="rId25"/>
    <p:sldId id="420" r:id="rId26"/>
    <p:sldId id="421" r:id="rId27"/>
    <p:sldId id="422" r:id="rId28"/>
  </p:sldIdLst>
  <p:sldSz cx="9144000" cy="6858000" type="screen4x3"/>
  <p:notesSz cx="6888163" cy="100187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64CFAA2-69D1-45B3-9B4B-696CE8F618F1}" type="datetimeFigureOut">
              <a:rPr kumimoji="1" lang="ja-JP" altLang="en-US" smtClean="0"/>
              <a:t>2020/3/5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BF8F4FB9-1F2C-4289-8251-1457797625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878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9F3C32A-FB4F-46B1-BDE7-5415DB27319F}" type="datetime1">
              <a:rPr lang="ja-JP" altLang="en-US"/>
              <a:pPr>
                <a:defRPr/>
              </a:pPr>
              <a:t>2020/3/5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wrap="square" lIns="96606" tIns="48303" rIns="96606" bIns="4830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wrap="square" lIns="96606" tIns="48303" rIns="96606" bIns="4830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F642F0B-56A4-40B8-8FCC-24666158067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2013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C956E85-4F4F-474B-A5E3-1BE1B397B679}" type="slidenum">
              <a:rPr kumimoji="0" lang="ja-JP" altLang="en-US">
                <a:latin typeface="Calibri" panose="020F0502020204030204" pitchFamily="34" charset="0"/>
              </a:rPr>
              <a:pPr/>
              <a:t>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165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10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67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11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375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12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627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04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DA2141B-E6D1-453C-87DF-EE50846ECA28}" type="slidenum">
              <a:rPr kumimoji="0" lang="ja-JP" altLang="en-US">
                <a:latin typeface="Calibri" panose="020F0502020204030204" pitchFamily="34" charset="0"/>
              </a:rPr>
              <a:pPr/>
              <a:t>13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368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21828A-C044-4D34-890D-FCAB764872D0}" type="slidenum">
              <a:rPr kumimoji="0" lang="ja-JP" altLang="en-US">
                <a:latin typeface="Calibri" panose="020F0502020204030204" pitchFamily="34" charset="0"/>
              </a:rPr>
              <a:pPr/>
              <a:t>14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75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21828A-C044-4D34-890D-FCAB764872D0}" type="slidenum">
              <a:rPr kumimoji="0" lang="ja-JP" altLang="en-US">
                <a:latin typeface="Calibri" panose="020F0502020204030204" pitchFamily="34" charset="0"/>
              </a:rPr>
              <a:pPr/>
              <a:t>15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2860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21828A-C044-4D34-890D-FCAB764872D0}" type="slidenum">
              <a:rPr kumimoji="0" lang="ja-JP" altLang="en-US">
                <a:latin typeface="Calibri" panose="020F0502020204030204" pitchFamily="34" charset="0"/>
              </a:rPr>
              <a:pPr/>
              <a:t>16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5601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21828A-C044-4D34-890D-FCAB764872D0}" type="slidenum">
              <a:rPr kumimoji="0" lang="ja-JP" altLang="en-US">
                <a:latin typeface="Calibri" panose="020F0502020204030204" pitchFamily="34" charset="0"/>
              </a:rPr>
              <a:pPr/>
              <a:t>17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7146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21828A-C044-4D34-890D-FCAB764872D0}" type="slidenum">
              <a:rPr kumimoji="0" lang="ja-JP" altLang="en-US">
                <a:latin typeface="Calibri" panose="020F0502020204030204" pitchFamily="34" charset="0"/>
              </a:rPr>
              <a:pPr/>
              <a:t>18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913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6861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21828A-C044-4D34-890D-FCAB764872D0}" type="slidenum">
              <a:rPr kumimoji="0" lang="ja-JP" altLang="en-US">
                <a:latin typeface="Calibri" panose="020F0502020204030204" pitchFamily="34" charset="0"/>
              </a:rPr>
              <a:pPr/>
              <a:t>19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46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85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20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4874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21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896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22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9207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23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1540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24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8094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25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1322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26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515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27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725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96D46107-BF05-4C76-847C-292C5F1D6094}" type="slidenum">
              <a:rPr kumimoji="0" lang="ja-JP" altLang="en-US">
                <a:latin typeface="Calibri" panose="020F0502020204030204" pitchFamily="34" charset="0"/>
              </a:rPr>
              <a:pPr/>
              <a:t>3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607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8704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BF53D55F-FA6A-4499-8A44-9F9DFB662152}" type="slidenum">
              <a:rPr kumimoji="0" lang="ja-JP" altLang="en-US">
                <a:latin typeface="Calibri" panose="020F0502020204030204" pitchFamily="34" charset="0"/>
              </a:rPr>
              <a:pPr/>
              <a:t>4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867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890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1EF8C485-D703-4E9E-85A8-37FD9E5CCEF4}" type="slidenum">
              <a:rPr kumimoji="0" lang="ja-JP" altLang="en-US">
                <a:latin typeface="Calibri" panose="020F0502020204030204" pitchFamily="34" charset="0"/>
              </a:rPr>
              <a:pPr/>
              <a:t>5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547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8909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1EF8C485-D703-4E9E-85A8-37FD9E5CCEF4}" type="slidenum">
              <a:rPr kumimoji="0" lang="ja-JP" altLang="en-US">
                <a:latin typeface="Calibri" panose="020F0502020204030204" pitchFamily="34" charset="0"/>
              </a:rPr>
              <a:pPr/>
              <a:t>6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372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7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252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8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788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 smtClean="0">
              <a:ea typeface="ＭＳ Ｐゴシック" panose="020B0600070205080204" pitchFamily="50" charset="-128"/>
            </a:endParaRPr>
          </a:p>
        </p:txBody>
      </p:sp>
      <p:sp>
        <p:nvSpPr>
          <p:cNvPr id="9114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84927" indent="-30189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07580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90611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173643" indent="-241516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56675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39707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622739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105770" indent="-241516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EFEF9E3A-00A7-483B-AA36-74E23405361D}" type="slidenum">
              <a:rPr kumimoji="0" lang="ja-JP" altLang="en-US">
                <a:latin typeface="Calibri" panose="020F0502020204030204" pitchFamily="34" charset="0"/>
              </a:rPr>
              <a:pPr/>
              <a:t>9</a:t>
            </a:fld>
            <a:endParaRPr kumimoji="0"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02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63ED7D-7A7C-4B2E-BE56-8464D1F11618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fld id="{AC9746AB-3A2B-4FAC-83C6-C5FE4D7FA3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5718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392FD2-6D72-49F7-B82A-942ED43A03BB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C662D6-1278-44A9-806A-DB01118A73AF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9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57F14-1571-484E-8211-5475569EBE90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A35A0D-2A71-478A-AE61-2ED52D57EA1B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75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456FE0-3631-4FEE-B087-67F6D434F36E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9066FF-A513-4D74-AC7E-0504A1147DEC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99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ビデ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ja-JP" altLang="en-US" noProof="0" smtClean="0"/>
              <a:t>アイコンをクリックしてメディアを追加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FB518A-EE71-423B-A973-16AF04F2F07B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174F31-DED5-4C00-8A94-FF942C976DC1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929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632B55-43B6-41B6-B2E3-0BCECDB92DF9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3B427F-05EA-42B6-A471-A052D2F76DDC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773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10C4D4B-02BB-4BD3-B3E0-8718A512E4E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7DE9F7-3E53-44C6-A119-7586900CD19E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3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BC31D-C9F6-4ACA-8D2F-3CA81B54C6E2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FF0E1-3795-4491-9E11-81266BA91955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641350" y="1909762"/>
            <a:ext cx="7856538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09538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04E7B-396D-4F2A-A275-B4DD31C4A923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48C3B-4A9D-4B10-B145-15BB08AB0AF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53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5ECA-8CB8-4387-95EE-4AD724FA60D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10D11-7712-42ED-ADA4-804C4EE347D6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6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16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E2EA87-4F5B-49F6-8787-CD292DF50982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0444C2-A039-4F9D-A349-E9DA173EEF2F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61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8" name="Freeform 10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8565FF-4E5C-4256-83D2-F91A717508A9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BA2F95-73D7-4279-A348-C2BCDA891976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1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4" name="Freeform 6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5" name="Freeform 7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7" name="Freeform 9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8" name="Freeform 10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9" name="Freeform 11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10" name="Freeform 12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681659-06DF-434E-9F24-78B742107ABD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CB810B-5186-42BA-8DF1-3A686E45747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3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D3D6-3C05-4388-80C4-C60133E3D2C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99C0-E676-459D-9C34-1974CFE2DE10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13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6" name="Freeform 8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6A8D39-C1FE-4CA8-B6D1-BA0406F47B9A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1EF607-C28C-4BF1-921E-CE72AA5A0688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6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1350" y="107950"/>
            <a:ext cx="7856538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9125" y="1600200"/>
            <a:ext cx="7878763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100" smtClean="0">
                <a:solidFill>
                  <a:srgbClr val="BFBFB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DBFA06FF-CCC5-43DF-B1BD-D38F09932285}" type="datetime1">
              <a:rPr lang="en-US" altLang="ja-JP"/>
              <a:pPr>
                <a:defRPr/>
              </a:pPr>
              <a:t>3/5/2020</a:t>
            </a:fld>
            <a:endParaRPr lang="en-US" altLang="ja-JP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988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1100" smtClean="0">
                <a:solidFill>
                  <a:srgbClr val="BFBFBF"/>
                </a:solidFill>
                <a:latin typeface="Corbel" panose="020B0503020204020204" pitchFamily="34" charset="0"/>
              </a:defRPr>
            </a:lvl1pPr>
          </a:lstStyle>
          <a:p>
            <a:pPr>
              <a:defRPr/>
            </a:pPr>
            <a:fld id="{BFA7C9F9-D0DE-46D6-97DF-72D3424B1ABD}" type="slidenum">
              <a:rPr lang="en-US" altLang="ja-JP"/>
              <a:pPr>
                <a:defRPr/>
              </a:pPr>
              <a:t>‹#›</a:t>
            </a:fld>
            <a:endParaRPr lang="en-US" altLang="ja-JP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19" r:id="rId1"/>
    <p:sldLayoutId id="2147484615" r:id="rId2"/>
    <p:sldLayoutId id="2147484616" r:id="rId3"/>
    <p:sldLayoutId id="2147484617" r:id="rId4"/>
    <p:sldLayoutId id="2147484620" r:id="rId5"/>
    <p:sldLayoutId id="2147484621" r:id="rId6"/>
    <p:sldLayoutId id="2147484622" r:id="rId7"/>
    <p:sldLayoutId id="2147484618" r:id="rId8"/>
    <p:sldLayoutId id="2147484623" r:id="rId9"/>
    <p:sldLayoutId id="2147484624" r:id="rId10"/>
    <p:sldLayoutId id="2147484625" r:id="rId11"/>
    <p:sldLayoutId id="2147484626" r:id="rId12"/>
    <p:sldLayoutId id="2147484627" r:id="rId13"/>
    <p:sldLayoutId id="2147484628" r:id="rId14"/>
    <p:sldLayoutId id="214748462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Font typeface="Wingdings 2" panose="05020102010507070707" pitchFamily="18" charset="2"/>
        <a:buChar char=""/>
        <a:defRPr kumimoji="1"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panose="05020102010507070707" pitchFamily="18" charset="2"/>
        <a:buChar char=""/>
        <a:defRPr kumimoji="1"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Font typeface="Wingdings 2" panose="05020102010507070707" pitchFamily="18" charset="2"/>
        <a:buChar char=""/>
        <a:defRPr kumimoji="1"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2"/>
          <p:cNvSpPr txBox="1">
            <a:spLocks noChangeArrowheads="1"/>
          </p:cNvSpPr>
          <p:nvPr/>
        </p:nvSpPr>
        <p:spPr bwMode="auto">
          <a:xfrm>
            <a:off x="1516323" y="2315253"/>
            <a:ext cx="189827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ネット</a:t>
            </a:r>
            <a:endParaRPr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5513161" y="2315254"/>
            <a:ext cx="211468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リアル</a:t>
            </a:r>
            <a:endParaRPr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2"/>
          <p:cNvSpPr txBox="1">
            <a:spLocks noChangeArrowheads="1"/>
          </p:cNvSpPr>
          <p:nvPr/>
        </p:nvSpPr>
        <p:spPr bwMode="auto">
          <a:xfrm>
            <a:off x="3169104" y="4020685"/>
            <a:ext cx="293702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会話</a:t>
            </a:r>
            <a:endParaRPr lang="en-US" altLang="ja-JP" sz="6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つぶや</a:t>
            </a:r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き</a:t>
            </a:r>
          </a:p>
        </p:txBody>
      </p:sp>
      <p:sp>
        <p:nvSpPr>
          <p:cNvPr id="2" name="左右矢印 1"/>
          <p:cNvSpPr/>
          <p:nvPr/>
        </p:nvSpPr>
        <p:spPr>
          <a:xfrm>
            <a:off x="3658338" y="2547313"/>
            <a:ext cx="1611085" cy="718347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2"/>
          <p:cNvSpPr txBox="1">
            <a:spLocks noChangeArrowheads="1"/>
          </p:cNvSpPr>
          <p:nvPr/>
        </p:nvSpPr>
        <p:spPr bwMode="auto">
          <a:xfrm>
            <a:off x="2439737" y="396075"/>
            <a:ext cx="439575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比べてみよう</a:t>
            </a:r>
            <a:endParaRPr lang="en-US" altLang="ja-JP" sz="6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1135063" y="585788"/>
            <a:ext cx="6883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考え方が違う理由を考えよう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385294"/>
              </p:ext>
            </p:extLst>
          </p:nvPr>
        </p:nvGraphicFramePr>
        <p:xfrm>
          <a:off x="533400" y="1693863"/>
          <a:ext cx="7485063" cy="38322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2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965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２人の考え方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考え方が違う理由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284">
                <a:tc rowSpan="2">
                  <a:txBody>
                    <a:bodyPr/>
                    <a:lstStyle/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</a:t>
                      </a:r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/>
                      </a:r>
                      <a:b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</a:b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（　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リアルでおしゃべり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　）</a:t>
                      </a:r>
                    </a:p>
                    <a:p>
                      <a:r>
                        <a:rPr kumimoji="1" lang="ja-JP" alt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のほうが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広がりやすい</a:t>
                      </a: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 </a:t>
                      </a: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B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</a:t>
                      </a:r>
                      <a:endParaRPr kumimoji="1" lang="en-US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（　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ネットでツイート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　）</a:t>
                      </a:r>
                    </a:p>
                    <a:p>
                      <a:r>
                        <a:rPr kumimoji="1" lang="ja-JP" alt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のほうが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広がりやすい</a:t>
                      </a:r>
                    </a:p>
                    <a:p>
                      <a:endParaRPr kumimoji="1" lang="ja-JP" altLang="en-US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21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1135063" y="585788"/>
            <a:ext cx="6883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考え方が違う理由を考えよう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/>
          </p:nvPr>
        </p:nvGraphicFramePr>
        <p:xfrm>
          <a:off x="533400" y="1693863"/>
          <a:ext cx="7485063" cy="38322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2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965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２人の考え方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考え方が違う理由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284">
                <a:tc rowSpan="2">
                  <a:txBody>
                    <a:bodyPr/>
                    <a:lstStyle/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さん：リアルで「おしゃべり」のほうが、誰がいったか特定されやすい</a:t>
                      </a: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 </a:t>
                      </a: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B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さん：ネットで「ツイート」のほうが、誰がいったか</a:t>
                      </a:r>
                      <a:endParaRPr kumimoji="1" lang="en-US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特定されやすい</a:t>
                      </a:r>
                    </a:p>
                    <a:p>
                      <a:endParaRPr kumimoji="1" lang="ja-JP" altLang="en-US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51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1135063" y="585788"/>
            <a:ext cx="6883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考え方が違う理由を考えよう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942270"/>
              </p:ext>
            </p:extLst>
          </p:nvPr>
        </p:nvGraphicFramePr>
        <p:xfrm>
          <a:off x="533400" y="1693863"/>
          <a:ext cx="7485063" cy="38322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2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965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２人の考え方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考え方が違う理由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284">
                <a:tc rowSpan="2">
                  <a:txBody>
                    <a:bodyPr/>
                    <a:lstStyle/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A</a:t>
                      </a:r>
                      <a:r>
                        <a:rPr kumimoji="1" lang="ja-JP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さん：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（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ネットでツイート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）</a:t>
                      </a:r>
                      <a:r>
                        <a:rPr kumimoji="1" lang="ja-JP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は</a:t>
                      </a:r>
                      <a:r>
                        <a:rPr kumimoji="1" lang="ja-JP" altLang="en-US" sz="2000" kern="1200" dirty="0" smtClean="0">
                          <a:solidFill>
                            <a:schemeClr val="bg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残らない</a:t>
                      </a:r>
                      <a:endParaRPr kumimoji="1" lang="ja-JP" altLang="ja-JP" sz="2000" kern="1200" dirty="0" smtClean="0">
                        <a:solidFill>
                          <a:schemeClr val="bg1"/>
                        </a:solidFill>
                        <a:effectLst/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 </a:t>
                      </a:r>
                      <a:endParaRPr kumimoji="1" lang="ja-JP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B</a:t>
                      </a:r>
                      <a:r>
                        <a:rPr kumimoji="1" lang="ja-JP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さん：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（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リアルでおしゃべり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）は</a:t>
                      </a:r>
                      <a:r>
                        <a:rPr kumimoji="1" lang="ja-JP" altLang="en-US" sz="2000" kern="1200" dirty="0" smtClean="0">
                          <a:solidFill>
                            <a:schemeClr val="bg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忘れられる</a:t>
                      </a:r>
                      <a:endParaRPr kumimoji="1" lang="ja-JP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8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2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課題３</a:t>
            </a:r>
            <a:endParaRPr lang="en-US" altLang="ja-JP" sz="60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9395" name="テキスト ボックス 2"/>
          <p:cNvSpPr txBox="1">
            <a:spLocks noChangeArrowheads="1"/>
          </p:cNvSpPr>
          <p:nvPr/>
        </p:nvSpPr>
        <p:spPr bwMode="auto">
          <a:xfrm>
            <a:off x="1337493" y="3228975"/>
            <a:ext cx="669285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</a:t>
            </a:r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ネット」と「リアル」の</a:t>
            </a:r>
            <a:endParaRPr lang="en-US" altLang="ja-JP" sz="6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違いをまとめよう</a:t>
            </a:r>
            <a:endParaRPr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056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220848"/>
              </p:ext>
            </p:extLst>
          </p:nvPr>
        </p:nvGraphicFramePr>
        <p:xfrm>
          <a:off x="226435" y="1435316"/>
          <a:ext cx="8668183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8599">
                  <a:extLst>
                    <a:ext uri="{9D8B030D-6E8A-4147-A177-3AD203B41FA5}">
                      <a16:colId xmlns:a16="http://schemas.microsoft.com/office/drawing/2014/main" val="3633578094"/>
                    </a:ext>
                  </a:extLst>
                </a:gridCol>
                <a:gridCol w="1773382">
                  <a:extLst>
                    <a:ext uri="{9D8B030D-6E8A-4147-A177-3AD203B41FA5}">
                      <a16:colId xmlns:a16="http://schemas.microsoft.com/office/drawing/2014/main" val="1668887778"/>
                    </a:ext>
                  </a:extLst>
                </a:gridCol>
              </a:tblGrid>
              <a:tr h="58603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発言やつぶやきが・・・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ネット・リアル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理由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関連する情報の特徴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556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言いたいことが伝わりにくいのは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3200" dirty="0">
                        <a:solidFill>
                          <a:srgbClr val="FFFF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endParaRPr lang="en-US" altLang="ja-JP" sz="2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4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endParaRPr lang="en-US" altLang="ja-JP" sz="36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25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731087"/>
              </p:ext>
            </p:extLst>
          </p:nvPr>
        </p:nvGraphicFramePr>
        <p:xfrm>
          <a:off x="226435" y="1435316"/>
          <a:ext cx="8668183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1399">
                  <a:extLst>
                    <a:ext uri="{9D8B030D-6E8A-4147-A177-3AD203B41FA5}">
                      <a16:colId xmlns:a16="http://schemas.microsoft.com/office/drawing/2014/main" val="3633578094"/>
                    </a:ext>
                  </a:extLst>
                </a:gridCol>
                <a:gridCol w="2230582">
                  <a:extLst>
                    <a:ext uri="{9D8B030D-6E8A-4147-A177-3AD203B41FA5}">
                      <a16:colId xmlns:a16="http://schemas.microsoft.com/office/drawing/2014/main" val="1668887778"/>
                    </a:ext>
                  </a:extLst>
                </a:gridCol>
              </a:tblGrid>
              <a:tr h="58603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発言やつぶやきが・・・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ネット・リアル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理由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関連する情報の特徴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556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言いたいことが伝わりにくいのは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3200" dirty="0" smtClean="0">
                          <a:solidFill>
                            <a:srgbClr val="FFFF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</a:t>
                      </a:r>
                      <a:endParaRPr kumimoji="1" lang="ja-JP" altLang="en-US" sz="3200" dirty="0">
                        <a:solidFill>
                          <a:srgbClr val="FFFF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44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文字以外の情報が不足</a:t>
                      </a:r>
                      <a:endParaRPr lang="en-US" altLang="ja-JP" sz="44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endParaRPr lang="en-US" altLang="ja-JP" sz="36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70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164092"/>
              </p:ext>
            </p:extLst>
          </p:nvPr>
        </p:nvGraphicFramePr>
        <p:xfrm>
          <a:off x="226435" y="1435316"/>
          <a:ext cx="8668183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8599">
                  <a:extLst>
                    <a:ext uri="{9D8B030D-6E8A-4147-A177-3AD203B41FA5}">
                      <a16:colId xmlns:a16="http://schemas.microsoft.com/office/drawing/2014/main" val="3633578094"/>
                    </a:ext>
                  </a:extLst>
                </a:gridCol>
                <a:gridCol w="1773382">
                  <a:extLst>
                    <a:ext uri="{9D8B030D-6E8A-4147-A177-3AD203B41FA5}">
                      <a16:colId xmlns:a16="http://schemas.microsoft.com/office/drawing/2014/main" val="1668887778"/>
                    </a:ext>
                  </a:extLst>
                </a:gridCol>
              </a:tblGrid>
              <a:tr h="58603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発言やつぶやきが・・・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ネット・リアル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理由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関連する情報の特徴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28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広がりやすいのは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3200" dirty="0">
                        <a:solidFill>
                          <a:srgbClr val="FFFF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自分の考え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eaLnBrk="1" hangingPunct="1"/>
                      <a:endParaRPr lang="en-US" altLang="ja-JP" sz="36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まとめ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17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3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187570"/>
              </p:ext>
            </p:extLst>
          </p:nvPr>
        </p:nvGraphicFramePr>
        <p:xfrm>
          <a:off x="226435" y="1435316"/>
          <a:ext cx="8668183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8599">
                  <a:extLst>
                    <a:ext uri="{9D8B030D-6E8A-4147-A177-3AD203B41FA5}">
                      <a16:colId xmlns:a16="http://schemas.microsoft.com/office/drawing/2014/main" val="3633578094"/>
                    </a:ext>
                  </a:extLst>
                </a:gridCol>
                <a:gridCol w="1773382">
                  <a:extLst>
                    <a:ext uri="{9D8B030D-6E8A-4147-A177-3AD203B41FA5}">
                      <a16:colId xmlns:a16="http://schemas.microsoft.com/office/drawing/2014/main" val="1668887778"/>
                    </a:ext>
                  </a:extLst>
                </a:gridCol>
              </a:tblGrid>
              <a:tr h="58603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発言やつぶやきが・・・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ネット・リアル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理由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関連する情報の特徴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28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特定されやすいのは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3200" dirty="0">
                        <a:solidFill>
                          <a:srgbClr val="FFFF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自分の考え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eaLnBrk="1" hangingPunct="1"/>
                      <a:endParaRPr lang="en-US" altLang="ja-JP" sz="36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まとめ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17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9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93537"/>
              </p:ext>
            </p:extLst>
          </p:nvPr>
        </p:nvGraphicFramePr>
        <p:xfrm>
          <a:off x="226435" y="1435316"/>
          <a:ext cx="8668183" cy="478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8599">
                  <a:extLst>
                    <a:ext uri="{9D8B030D-6E8A-4147-A177-3AD203B41FA5}">
                      <a16:colId xmlns:a16="http://schemas.microsoft.com/office/drawing/2014/main" val="3633578094"/>
                    </a:ext>
                  </a:extLst>
                </a:gridCol>
                <a:gridCol w="1773382">
                  <a:extLst>
                    <a:ext uri="{9D8B030D-6E8A-4147-A177-3AD203B41FA5}">
                      <a16:colId xmlns:a16="http://schemas.microsoft.com/office/drawing/2014/main" val="1668887778"/>
                    </a:ext>
                  </a:extLst>
                </a:gridCol>
              </a:tblGrid>
              <a:tr h="58603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発言やつぶやきが・・・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ネット・リアル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理由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関連する情報の特徴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28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特定されやすいのは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3200" dirty="0">
                        <a:solidFill>
                          <a:srgbClr val="FFFF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自分の考え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eaLnBrk="1" hangingPunct="1"/>
                      <a:endParaRPr lang="en-US" altLang="ja-JP" sz="36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まとめ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いろいろな形で記録が残る。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写真、過去ツイート、投稿したスマホ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17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2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49482"/>
              </p:ext>
            </p:extLst>
          </p:nvPr>
        </p:nvGraphicFramePr>
        <p:xfrm>
          <a:off x="226435" y="1435316"/>
          <a:ext cx="8668183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38599">
                  <a:extLst>
                    <a:ext uri="{9D8B030D-6E8A-4147-A177-3AD203B41FA5}">
                      <a16:colId xmlns:a16="http://schemas.microsoft.com/office/drawing/2014/main" val="3633578094"/>
                    </a:ext>
                  </a:extLst>
                </a:gridCol>
                <a:gridCol w="1773382">
                  <a:extLst>
                    <a:ext uri="{9D8B030D-6E8A-4147-A177-3AD203B41FA5}">
                      <a16:colId xmlns:a16="http://schemas.microsoft.com/office/drawing/2014/main" val="1668887778"/>
                    </a:ext>
                  </a:extLst>
                </a:gridCol>
              </a:tblGrid>
              <a:tr h="58603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発言やつぶやきが・・・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ネット・リアル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理由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関連する情報の特徴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28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いつまでも残りやすいのは</a:t>
                      </a:r>
                      <a:endParaRPr kumimoji="1" lang="ja-JP" altLang="en-US" sz="24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algn="l"/>
                      <a:endParaRPr kumimoji="1" lang="ja-JP" altLang="en-US" sz="3200" dirty="0">
                        <a:solidFill>
                          <a:srgbClr val="FFFF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 marL="91420" marR="91420"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自分の考え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rowSpan="2">
                  <a:txBody>
                    <a:bodyPr/>
                    <a:lstStyle/>
                    <a:p>
                      <a:pPr eaLnBrk="1" hangingPunct="1"/>
                      <a:endParaRPr lang="en-US" altLang="ja-JP" sz="36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/>
                      <a:r>
                        <a:rPr lang="ja-JP" altLang="en-US" sz="2800" dirty="0" smtClean="0"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まとめ</a:t>
                      </a:r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  <a:p>
                      <a:pPr eaLnBrk="1" hangingPunct="1"/>
                      <a:endParaRPr lang="en-US" altLang="ja-JP" sz="2800" dirty="0" smtClean="0"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marL="91420" marR="91420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17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6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2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課題１</a:t>
            </a: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258176" y="3228975"/>
            <a:ext cx="861165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ネットとリアル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。会話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つぶやいて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いること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はちがう？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ネットワーク上の情報の</a:t>
            </a:r>
            <a:r>
              <a:rPr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特徴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伝播性</a:t>
            </a:r>
            <a:endParaRPr kumimoji="1"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複製性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残存性</a:t>
            </a:r>
            <a:endParaRPr kumimoji="1"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非言語情報の不足</a:t>
            </a:r>
            <a:endParaRPr kumimoji="1" lang="ja-JP" altLang="en-US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171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6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課題４</a:t>
            </a:r>
            <a:endParaRPr lang="ja-JP" altLang="en-US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3419796" y="3228975"/>
            <a:ext cx="252825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ふ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り返り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822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718003"/>
            <a:ext cx="896982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これから、</a:t>
            </a:r>
            <a:r>
              <a:rPr lang="en-US" altLang="ja-JP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LINE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</a:t>
            </a:r>
            <a:r>
              <a:rPr lang="en-US" altLang="ja-JP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Twitter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を利用する時に心がけたいこと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2"/>
          <p:cNvSpPr txBox="1">
            <a:spLocks noChangeArrowheads="1"/>
          </p:cNvSpPr>
          <p:nvPr/>
        </p:nvSpPr>
        <p:spPr bwMode="auto">
          <a:xfrm>
            <a:off x="174171" y="3494697"/>
            <a:ext cx="896982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具体的な場面を想像しよう</a:t>
            </a:r>
            <a:endParaRPr lang="ja-JP" altLang="en-US" sz="5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8078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718003"/>
            <a:ext cx="8969829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　　　　　　　　　　　　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ときに、</a:t>
            </a:r>
          </a:p>
          <a:p>
            <a:pPr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　　　　　　　　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ようにしたい。</a:t>
            </a:r>
          </a:p>
          <a:p>
            <a:pPr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なぜなら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、ネット上の情報は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　　　　　　　　　　　　　　　　）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から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59101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117693"/>
            <a:ext cx="8969829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⓪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48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友人の投稿に返信したり、会話したく</a:t>
            </a:r>
            <a:r>
              <a:rPr lang="ja-JP" altLang="en-US" sz="4800" dirty="0" smtClean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なった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ときに、</a:t>
            </a:r>
          </a:p>
          <a:p>
            <a:pPr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48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自分が思ったのとは異なる読み方をされないか確認する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）ようにしたい。</a:t>
            </a:r>
          </a:p>
          <a:p>
            <a:pPr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なぜなら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、ネット上の情報は、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48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非言語の情報が伝わらないから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）から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861021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117693"/>
            <a:ext cx="8969829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54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自分や友人に起きたことを投稿したく</a:t>
            </a:r>
            <a:r>
              <a:rPr lang="ja-JP" altLang="en-US" sz="5400" dirty="0" smtClean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なった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ときに、</a:t>
            </a: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　　　　　　　　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ようにしたい。</a:t>
            </a:r>
          </a:p>
          <a:p>
            <a:pPr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なぜなら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、ネット上の情報は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　　　　）から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88522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174171" y="117693"/>
            <a:ext cx="8969829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　　　　　　　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ときに、</a:t>
            </a: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　　　　　　　　　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ようにしたい。</a:t>
            </a:r>
          </a:p>
          <a:p>
            <a:pPr eaLnBrk="1" hangingPunct="1"/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なぜなら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、ネット上の情報は</a:t>
            </a:r>
            <a:endParaRPr lang="en-US" altLang="ja-JP" sz="5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　　　　　　）から</a:t>
            </a:r>
            <a:r>
              <a:rPr lang="ja-JP" altLang="en-US" sz="5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9936468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722890" y="442912"/>
            <a:ext cx="81803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3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例えば、こんな場面</a:t>
            </a:r>
            <a:endParaRPr lang="en-US" altLang="ja-JP" sz="32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endParaRPr lang="ja-JP" altLang="en-US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722890" y="1164134"/>
            <a:ext cx="81803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SNS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に自分の気持ちや思いを投稿したくなったとき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・自分や友人に起きたことを投稿したくなったとき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・友人の投稿に返信したり、会話したくなったとき</a:t>
            </a:r>
          </a:p>
          <a:p>
            <a:pPr eaLnBrk="1" hangingPunct="1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・アカウントやプロフィールの設定をするとき</a:t>
            </a:r>
          </a:p>
          <a:p>
            <a:pPr eaLnBrk="1" hangingPunct="1"/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96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テキスト ボックス 2"/>
          <p:cNvSpPr txBox="1">
            <a:spLocks noChangeArrowheads="1"/>
          </p:cNvSpPr>
          <p:nvPr/>
        </p:nvSpPr>
        <p:spPr bwMode="auto">
          <a:xfrm>
            <a:off x="258176" y="590706"/>
            <a:ext cx="861165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ネットとリアル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。会話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や</a:t>
            </a: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つぶやいて</a:t>
            </a:r>
            <a:endParaRPr lang="en-US" altLang="ja-JP" sz="48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いること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はちがう？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254454"/>
              </p:ext>
            </p:extLst>
          </p:nvPr>
        </p:nvGraphicFramePr>
        <p:xfrm>
          <a:off x="549638" y="2940986"/>
          <a:ext cx="8320190" cy="2710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0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0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0306">
                <a:tc>
                  <a:txBody>
                    <a:bodyPr/>
                    <a:lstStyle/>
                    <a:p>
                      <a:r>
                        <a:rPr kumimoji="1" lang="en-US" altLang="ja-JP" sz="32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(</a:t>
                      </a:r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　おなじ　・　ちがう　）</a:t>
                      </a:r>
                      <a:endParaRPr kumimoji="1" lang="en-US" altLang="ja-JP" b="0" dirty="0" smtClean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b="0" dirty="0" smtClean="0">
                          <a:solidFill>
                            <a:schemeClr val="tx1"/>
                          </a:solidFill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</a:rPr>
                        <a:t>違うのはどんなところ？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80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テキスト ボックス 2"/>
          <p:cNvSpPr txBox="1">
            <a:spLocks noChangeArrowheads="1"/>
          </p:cNvSpPr>
          <p:nvPr/>
        </p:nvSpPr>
        <p:spPr bwMode="auto">
          <a:xfrm>
            <a:off x="3579813" y="1601788"/>
            <a:ext cx="230063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課題２</a:t>
            </a:r>
            <a:endParaRPr lang="en-US" altLang="ja-JP" sz="6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6019" name="テキスト ボックス 2"/>
          <p:cNvSpPr txBox="1">
            <a:spLocks noChangeArrowheads="1"/>
          </p:cNvSpPr>
          <p:nvPr/>
        </p:nvSpPr>
        <p:spPr bwMode="auto">
          <a:xfrm>
            <a:off x="325820" y="3228975"/>
            <a:ext cx="849463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ネットとリアルの</a:t>
            </a:r>
            <a:endParaRPr lang="en-US" altLang="ja-JP" sz="6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会話・つぶやきについて</a:t>
            </a:r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</a:t>
            </a:r>
            <a:endParaRPr lang="en-US" altLang="ja-JP" sz="6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/>
            <a:r>
              <a:rPr lang="ja-JP" altLang="en-US" sz="6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２人</a:t>
            </a:r>
            <a:r>
              <a:rPr lang="ja-JP" altLang="en-US" sz="6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の考えを比べてみよう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テキスト ボックス 2"/>
          <p:cNvSpPr txBox="1">
            <a:spLocks noChangeArrowheads="1"/>
          </p:cNvSpPr>
          <p:nvPr/>
        </p:nvSpPr>
        <p:spPr bwMode="auto">
          <a:xfrm>
            <a:off x="1328738" y="971550"/>
            <a:ext cx="6953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en-US" altLang="ja-JP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</a:t>
            </a:r>
            <a:r>
              <a:rPr lang="ja-JP" altLang="en-US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さんと</a:t>
            </a:r>
            <a:r>
              <a:rPr lang="en-US" altLang="ja-JP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</a:t>
            </a:r>
            <a:r>
              <a:rPr lang="ja-JP" altLang="en-US" sz="6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さん２人とも</a:t>
            </a:r>
          </a:p>
        </p:txBody>
      </p:sp>
      <p:sp>
        <p:nvSpPr>
          <p:cNvPr id="88067" name="テキスト ボックス 2"/>
          <p:cNvSpPr txBox="1">
            <a:spLocks noChangeArrowheads="1"/>
          </p:cNvSpPr>
          <p:nvPr/>
        </p:nvSpPr>
        <p:spPr bwMode="auto">
          <a:xfrm>
            <a:off x="736600" y="2670175"/>
            <a:ext cx="7943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857250" indent="-8572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ja-JP" altLang="en-US" sz="4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ツイッターやインスタを</a:t>
            </a: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使う</a:t>
            </a:r>
            <a:endParaRPr lang="en-US" altLang="ja-JP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フォロワーは１００人くらい</a:t>
            </a:r>
            <a:endParaRPr lang="en-US" altLang="ja-JP" sz="4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カギをかけている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テキスト ボックス 2"/>
          <p:cNvSpPr txBox="1">
            <a:spLocks noChangeArrowheads="1"/>
          </p:cNvSpPr>
          <p:nvPr/>
        </p:nvSpPr>
        <p:spPr bwMode="auto">
          <a:xfrm>
            <a:off x="220723" y="1237384"/>
            <a:ext cx="8892178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いつもの自分はどう考えていますか</a:t>
            </a:r>
            <a:r>
              <a:rPr lang="ja-JP" altLang="en-US" sz="4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？</a:t>
            </a:r>
            <a:endParaRPr lang="en-US" altLang="ja-JP" sz="44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eaLnBrk="1" hangingPunct="1"/>
            <a:endParaRPr lang="ja-JP" altLang="en-US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</a:t>
            </a:r>
            <a:r>
              <a:rPr lang="ja-JP" altLang="en-US" sz="40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さんと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同じ</a:t>
            </a:r>
            <a:endParaRPr lang="en-US" altLang="ja-JP" sz="4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</a:t>
            </a:r>
            <a:r>
              <a:rPr lang="ja-JP" altLang="en-US" sz="40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さんに</a:t>
            </a:r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少し似て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</a:t>
            </a:r>
            <a:endParaRPr lang="en-US" altLang="ja-JP" sz="4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どちら</a:t>
            </a:r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でも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ない</a:t>
            </a:r>
            <a:endParaRPr lang="en-US" altLang="ja-JP" sz="4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</a:t>
            </a:r>
            <a:r>
              <a:rPr lang="ja-JP" altLang="en-US" sz="40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さんに</a:t>
            </a:r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少し似て</a:t>
            </a:r>
            <a:r>
              <a:rPr lang="ja-JP" altLang="en-US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</a:t>
            </a:r>
            <a:endParaRPr lang="en-US" altLang="ja-JP" sz="4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en-US" altLang="ja-JP" sz="4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</a:t>
            </a:r>
            <a:r>
              <a:rPr lang="ja-JP" altLang="en-US" sz="40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さんと</a:t>
            </a:r>
            <a:r>
              <a:rPr lang="ja-JP" altLang="en-US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同じ）</a:t>
            </a:r>
          </a:p>
        </p:txBody>
      </p:sp>
    </p:spTree>
    <p:extLst>
      <p:ext uri="{BB962C8B-B14F-4D97-AF65-F5344CB8AC3E}">
        <p14:creationId xmlns:p14="http://schemas.microsoft.com/office/powerpoint/2010/main" val="21348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1135063" y="585788"/>
            <a:ext cx="6883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考え方が違う理由を考えよう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464252"/>
              </p:ext>
            </p:extLst>
          </p:nvPr>
        </p:nvGraphicFramePr>
        <p:xfrm>
          <a:off x="533400" y="1693863"/>
          <a:ext cx="7485063" cy="38322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2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965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２人の考え方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考え方が違う理由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284">
                <a:tc rowSpan="2">
                  <a:txBody>
                    <a:bodyPr/>
                    <a:lstStyle/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</a:t>
                      </a:r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/>
                      </a:r>
                      <a:b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</a:b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（　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リアルでおしゃべり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　）</a:t>
                      </a:r>
                    </a:p>
                    <a:p>
                      <a:r>
                        <a:rPr kumimoji="1" lang="ja-JP" alt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のほうが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広がりやすい</a:t>
                      </a: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 </a:t>
                      </a: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B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</a:t>
                      </a:r>
                      <a:endParaRPr kumimoji="1" lang="en-US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（　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ネットでツイート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　）</a:t>
                      </a:r>
                    </a:p>
                    <a:p>
                      <a:r>
                        <a:rPr kumimoji="1" lang="ja-JP" altLang="en-US" sz="2000" kern="1200" dirty="0" err="1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のほうが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広がりやすい</a:t>
                      </a:r>
                    </a:p>
                    <a:p>
                      <a:endParaRPr kumimoji="1" lang="ja-JP" altLang="en-US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57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1135063" y="585788"/>
            <a:ext cx="6883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考え方が違う理由を考えよう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26159"/>
              </p:ext>
            </p:extLst>
          </p:nvPr>
        </p:nvGraphicFramePr>
        <p:xfrm>
          <a:off x="533400" y="1693863"/>
          <a:ext cx="7485063" cy="38322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2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965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２人の考え方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考え方が違う理由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284">
                <a:tc rowSpan="2">
                  <a:txBody>
                    <a:bodyPr/>
                    <a:lstStyle/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A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さん：リアルで「おしゃべり」のほうが、誰がいったか特定されやすい</a:t>
                      </a: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 </a:t>
                      </a: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B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さん：ネットで「ツイート」のほうが、誰がいったか</a:t>
                      </a:r>
                      <a:endParaRPr kumimoji="1" lang="en-US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 panose="020B0900000000000000" pitchFamily="50" charset="-128"/>
                        <a:ea typeface="HGP創英角ｺﾞｼｯｸUB" panose="020B0900000000000000" pitchFamily="50" charset="-128"/>
                        <a:cs typeface="+mn-cs"/>
                      </a:endParaRPr>
                    </a:p>
                    <a:p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特定されやすい</a:t>
                      </a:r>
                    </a:p>
                    <a:p>
                      <a:endParaRPr kumimoji="1" lang="ja-JP" altLang="en-US" sz="1800" dirty="0"/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06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テキスト ボックス 2"/>
          <p:cNvSpPr txBox="1">
            <a:spLocks noChangeArrowheads="1"/>
          </p:cNvSpPr>
          <p:nvPr/>
        </p:nvSpPr>
        <p:spPr bwMode="auto">
          <a:xfrm>
            <a:off x="1135063" y="585788"/>
            <a:ext cx="68834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考え方が違う理由を考えよう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038185"/>
              </p:ext>
            </p:extLst>
          </p:nvPr>
        </p:nvGraphicFramePr>
        <p:xfrm>
          <a:off x="533400" y="1693863"/>
          <a:ext cx="7485063" cy="383222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028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9658"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２人の考え方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 smtClean="0"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考え方が違う理由</a:t>
                      </a:r>
                      <a:endParaRPr kumimoji="1" lang="ja-JP" altLang="en-US" sz="2800" dirty="0"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1284">
                <a:tc rowSpan="2">
                  <a:txBody>
                    <a:bodyPr/>
                    <a:lstStyle/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A</a:t>
                      </a:r>
                      <a:r>
                        <a:rPr kumimoji="1" lang="ja-JP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さん：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（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ネットでツイート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）</a:t>
                      </a:r>
                      <a:r>
                        <a:rPr kumimoji="1" lang="ja-JP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は</a:t>
                      </a:r>
                      <a:r>
                        <a:rPr kumimoji="1" lang="ja-JP" altLang="en-US" sz="2000" kern="1200" dirty="0" smtClean="0">
                          <a:solidFill>
                            <a:schemeClr val="bg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残らない</a:t>
                      </a:r>
                      <a:endParaRPr kumimoji="1" lang="ja-JP" altLang="ja-JP" sz="2000" kern="1200" dirty="0" smtClean="0">
                        <a:solidFill>
                          <a:schemeClr val="bg1"/>
                        </a:solidFill>
                        <a:effectLst/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 </a:t>
                      </a:r>
                      <a:endParaRPr kumimoji="1" lang="ja-JP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  <a:p>
                      <a:r>
                        <a:rPr kumimoji="1" lang="en-US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B</a:t>
                      </a:r>
                      <a:r>
                        <a:rPr kumimoji="1" lang="ja-JP" altLang="ja-JP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さん：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（</a:t>
                      </a:r>
                      <a:r>
                        <a:rPr kumimoji="1" lang="ja-JP" altLang="en-US" sz="2000" kern="1200" dirty="0" smtClean="0">
                          <a:solidFill>
                            <a:srgbClr val="FF0000"/>
                          </a:solidFill>
                          <a:effectLst/>
                          <a:latin typeface="HGP創英角ｺﾞｼｯｸUB" panose="020B0900000000000000" pitchFamily="50" charset="-128"/>
                          <a:ea typeface="HGP創英角ｺﾞｼｯｸUB" panose="020B0900000000000000" pitchFamily="50" charset="-128"/>
                          <a:cs typeface="+mn-cs"/>
                        </a:rPr>
                        <a:t>リアルでおしゃべり</a:t>
                      </a: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）は</a:t>
                      </a:r>
                      <a:r>
                        <a:rPr kumimoji="1" lang="ja-JP" altLang="en-US" sz="2000" kern="1200" dirty="0" smtClean="0">
                          <a:solidFill>
                            <a:schemeClr val="bg1"/>
                          </a:solidFill>
                          <a:effectLst/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忘れられる</a:t>
                      </a:r>
                      <a:endParaRPr kumimoji="1" lang="ja-JP" altLang="ja-JP" sz="2000" kern="1200" dirty="0" smtClean="0">
                        <a:solidFill>
                          <a:schemeClr val="dk1"/>
                        </a:solidFill>
                        <a:effectLst/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自分の考え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1284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 smtClean="0">
                          <a:solidFill>
                            <a:schemeClr val="tx1"/>
                          </a:solidFill>
                          <a:latin typeface="HGP創英角ｺﾞｼｯｸUB"/>
                          <a:ea typeface="HGP創英角ｺﾞｼｯｸUB"/>
                          <a:cs typeface="HGP創英角ｺﾞｼｯｸUB"/>
                        </a:rPr>
                        <a:t>みんなの考え</a:t>
                      </a:r>
                      <a:endParaRPr kumimoji="1" lang="en-US" altLang="ja-JP" sz="1800" dirty="0" smtClean="0">
                        <a:solidFill>
                          <a:schemeClr val="tx1"/>
                        </a:solidFill>
                        <a:latin typeface="HGP創英角ｺﾞｼｯｸUB"/>
                        <a:ea typeface="HGP創英角ｺﾞｼｯｸUB"/>
                        <a:cs typeface="HGP創英角ｺﾞｼｯｸUB"/>
                      </a:endParaRPr>
                    </a:p>
                  </a:txBody>
                  <a:tcPr marT="45716" marB="45716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89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展示">
  <a:themeElements>
    <a:clrScheme name="展示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展示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展示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展示.thmx</Template>
  <TotalTime>20118</TotalTime>
  <Words>909</Words>
  <Application>Microsoft Office PowerPoint</Application>
  <PresentationFormat>画面に合わせる (4:3)</PresentationFormat>
  <Paragraphs>189</Paragraphs>
  <Slides>27</Slides>
  <Notes>27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27</vt:i4>
      </vt:variant>
    </vt:vector>
  </HeadingPairs>
  <TitlesOfParts>
    <vt:vector size="35" baseType="lpstr">
      <vt:lpstr>HGP創英角ｺﾞｼｯｸUB</vt:lpstr>
      <vt:lpstr>HGP創英角ﾎﾟｯﾌﾟ体</vt:lpstr>
      <vt:lpstr>ＭＳ Ｐゴシック</vt:lpstr>
      <vt:lpstr>Arial</vt:lpstr>
      <vt:lpstr>Calibri</vt:lpstr>
      <vt:lpstr>Corbel</vt:lpstr>
      <vt:lpstr>Wingdings 2</vt:lpstr>
      <vt:lpstr>展示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ネットワーク上の情報の特徴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大石 智広</dc:creator>
  <cp:lastModifiedBy>大石　智広</cp:lastModifiedBy>
  <cp:revision>158</cp:revision>
  <cp:lastPrinted>2019-06-04T00:11:47Z</cp:lastPrinted>
  <dcterms:created xsi:type="dcterms:W3CDTF">2011-04-07T14:23:48Z</dcterms:created>
  <dcterms:modified xsi:type="dcterms:W3CDTF">2020-03-05T04:17:28Z</dcterms:modified>
</cp:coreProperties>
</file>