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44" r:id="rId3"/>
    <p:sldId id="345" r:id="rId4"/>
    <p:sldId id="346" r:id="rId5"/>
    <p:sldId id="328" r:id="rId6"/>
    <p:sldId id="347" r:id="rId7"/>
    <p:sldId id="348" r:id="rId8"/>
    <p:sldId id="349" r:id="rId9"/>
    <p:sldId id="350" r:id="rId10"/>
    <p:sldId id="351" r:id="rId11"/>
    <p:sldId id="352" r:id="rId12"/>
    <p:sldId id="353" r:id="rId13"/>
    <p:sldId id="354" r:id="rId14"/>
    <p:sldId id="340" r:id="rId15"/>
    <p:sldId id="355"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CCFF99"/>
    <a:srgbClr val="FFFF00"/>
    <a:srgbClr val="FF40FF"/>
    <a:srgbClr val="6666FF"/>
    <a:srgbClr val="FFFF66"/>
    <a:srgbClr val="56A0D1"/>
    <a:srgbClr val="E5E5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4" autoAdjust="0"/>
    <p:restoredTop sz="94296" autoAdjust="0"/>
  </p:normalViewPr>
  <p:slideViewPr>
    <p:cSldViewPr>
      <p:cViewPr varScale="1">
        <p:scale>
          <a:sx n="117" d="100"/>
          <a:sy n="117" d="100"/>
        </p:scale>
        <p:origin x="105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68" y="-34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1"/>
            <a:ext cx="2949787" cy="496967"/>
          </a:xfrm>
          <a:prstGeom prst="rect">
            <a:avLst/>
          </a:prstGeom>
        </p:spPr>
        <p:txBody>
          <a:bodyPr vert="horz" lIns="91430" tIns="45715" rIns="91430" bIns="45715" rtlCol="0"/>
          <a:lstStyle>
            <a:lvl1pPr algn="r">
              <a:defRPr sz="1200"/>
            </a:lvl1pPr>
          </a:lstStyle>
          <a:p>
            <a:fld id="{A4BBFF57-C0BF-4412-967F-0DABFAD1BA72}" type="datetimeFigureOut">
              <a:rPr kumimoji="1" lang="ja-JP" altLang="en-US" smtClean="0"/>
              <a:pPr/>
              <a:t>2024/4/10</a:t>
            </a:fld>
            <a:endParaRPr kumimoji="1" lang="ja-JP" altLang="en-US"/>
          </a:p>
        </p:txBody>
      </p:sp>
      <p:sp>
        <p:nvSpPr>
          <p:cNvPr id="4" name="フッター プレースホルダ 3"/>
          <p:cNvSpPr>
            <a:spLocks noGrp="1"/>
          </p:cNvSpPr>
          <p:nvPr>
            <p:ph type="ftr" sz="quarter" idx="2"/>
          </p:nvPr>
        </p:nvSpPr>
        <p:spPr>
          <a:xfrm>
            <a:off x="0"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7"/>
            <a:ext cx="2949787" cy="496967"/>
          </a:xfrm>
          <a:prstGeom prst="rect">
            <a:avLst/>
          </a:prstGeom>
        </p:spPr>
        <p:txBody>
          <a:bodyPr vert="horz" lIns="91430" tIns="45715" rIns="91430" bIns="45715" rtlCol="0" anchor="b"/>
          <a:lstStyle>
            <a:lvl1pPr algn="r">
              <a:defRPr sz="1200"/>
            </a:lvl1pPr>
          </a:lstStyle>
          <a:p>
            <a:fld id="{D4364E5D-BFB0-4904-8757-A51A9D576F56}" type="slidenum">
              <a:rPr kumimoji="1" lang="ja-JP" altLang="en-US" smtClean="0"/>
              <a:pPr/>
              <a:t>‹#›</a:t>
            </a:fld>
            <a:endParaRPr kumimoji="1" lang="ja-JP" altLang="en-US"/>
          </a:p>
        </p:txBody>
      </p:sp>
    </p:spTree>
    <p:extLst>
      <p:ext uri="{BB962C8B-B14F-4D97-AF65-F5344CB8AC3E}">
        <p14:creationId xmlns:p14="http://schemas.microsoft.com/office/powerpoint/2010/main" val="42426191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1"/>
            <a:ext cx="2949787" cy="496967"/>
          </a:xfrm>
          <a:prstGeom prst="rect">
            <a:avLst/>
          </a:prstGeom>
        </p:spPr>
        <p:txBody>
          <a:bodyPr vert="horz" lIns="91430" tIns="45715" rIns="91430" bIns="45715" rtlCol="0"/>
          <a:lstStyle>
            <a:lvl1pPr algn="r">
              <a:defRPr sz="1200"/>
            </a:lvl1pPr>
          </a:lstStyle>
          <a:p>
            <a:fld id="{8D20BD86-3B49-487A-B7AF-121A10CACA56}" type="datetimeFigureOut">
              <a:rPr kumimoji="1" lang="ja-JP" altLang="en-US" smtClean="0"/>
              <a:pPr/>
              <a:t>2024/4/10</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30" tIns="45715" rIns="91430"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1430" tIns="45715" rIns="91430" bIns="45715" rtlCol="0" anchor="b"/>
          <a:lstStyle>
            <a:lvl1pPr algn="r">
              <a:defRPr sz="1200"/>
            </a:lvl1pPr>
          </a:lstStyle>
          <a:p>
            <a:fld id="{598F0E33-3D96-46F4-A7F2-BFFB9203641E}" type="slidenum">
              <a:rPr kumimoji="1" lang="ja-JP" altLang="en-US" smtClean="0"/>
              <a:pPr/>
              <a:t>‹#›</a:t>
            </a:fld>
            <a:endParaRPr kumimoji="1" lang="ja-JP" altLang="en-US"/>
          </a:p>
        </p:txBody>
      </p:sp>
    </p:spTree>
    <p:extLst>
      <p:ext uri="{BB962C8B-B14F-4D97-AF65-F5344CB8AC3E}">
        <p14:creationId xmlns:p14="http://schemas.microsoft.com/office/powerpoint/2010/main" val="8558962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1047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8464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60457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rgbClr val="FFFFFF">
            <a:alpha val="0"/>
          </a:srgb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1628800"/>
            <a:ext cx="7560840" cy="1470025"/>
          </a:xfrm>
        </p:spPr>
        <p:txBody>
          <a:bodyPr/>
          <a:lstStyle>
            <a:lvl1pPr algn="l">
              <a:defRPr sz="4400" b="1">
                <a:solidFill>
                  <a:schemeClr val="tx1">
                    <a:lumMod val="75000"/>
                    <a:lumOff val="25000"/>
                  </a:schemeClr>
                </a:solidFill>
              </a:defRPr>
            </a:lvl1pPr>
          </a:lstStyle>
          <a:p>
            <a:r>
              <a:rPr kumimoji="1" lang="ja-JP" altLang="en-US" dirty="0"/>
              <a:t>マスタ タイトルの書式設定</a:t>
            </a:r>
          </a:p>
        </p:txBody>
      </p:sp>
      <p:sp>
        <p:nvSpPr>
          <p:cNvPr id="3" name="サブタイトル 2"/>
          <p:cNvSpPr>
            <a:spLocks noGrp="1"/>
          </p:cNvSpPr>
          <p:nvPr>
            <p:ph type="subTitle" idx="1"/>
          </p:nvPr>
        </p:nvSpPr>
        <p:spPr>
          <a:xfrm>
            <a:off x="971600" y="3429000"/>
            <a:ext cx="6552728"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 サブタイトルの書式設定</a:t>
            </a: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626533"/>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676399" cy="626533"/>
          </a:xfrm>
          <a:prstGeom prst="rect">
            <a:avLst/>
          </a:prstGeom>
        </p:spPr>
      </p:pic>
      <p:pic>
        <p:nvPicPr>
          <p:cNvPr id="8" name="図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05" y="6275705"/>
            <a:ext cx="2185533" cy="576032"/>
          </a:xfrm>
          <a:prstGeom prst="rect">
            <a:avLst/>
          </a:prstGeom>
        </p:spPr>
      </p:pic>
      <p:pic>
        <p:nvPicPr>
          <p:cNvPr id="9" name="図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6669360"/>
            <a:ext cx="9144000" cy="216024"/>
          </a:xfrm>
          <a:prstGeom prst="rect">
            <a:avLst/>
          </a:prstGeom>
        </p:spPr>
      </p:pic>
      <p:pic>
        <p:nvPicPr>
          <p:cNvPr id="10" name="図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164288" y="-171400"/>
            <a:ext cx="2218300" cy="907487"/>
          </a:xfrm>
          <a:prstGeom prst="rect">
            <a:avLst/>
          </a:prstGeom>
        </p:spPr>
      </p:pic>
      <p:sp>
        <p:nvSpPr>
          <p:cNvPr id="11" name="スライド番号プレースホルダ 5"/>
          <p:cNvSpPr>
            <a:spLocks noGrp="1"/>
          </p:cNvSpPr>
          <p:nvPr>
            <p:ph type="sldNum" sz="quarter" idx="4"/>
          </p:nvPr>
        </p:nvSpPr>
        <p:spPr>
          <a:xfrm>
            <a:off x="6804000" y="6300000"/>
            <a:ext cx="2133600" cy="365125"/>
          </a:xfrm>
          <a:prstGeom prst="rect">
            <a:avLst/>
          </a:prstGeom>
        </p:spPr>
        <p:txBody>
          <a:bodyPr vert="horz" lIns="91440" tIns="45720" rIns="91440" bIns="45720" rtlCol="0" anchor="ctr"/>
          <a:lstStyle>
            <a:lvl1pPr algn="r">
              <a:defRPr sz="1600" b="1">
                <a:solidFill>
                  <a:schemeClr val="tx1">
                    <a:tint val="75000"/>
                  </a:schemeClr>
                </a:solidFill>
                <a:latin typeface="メイリオ" pitchFamily="50" charset="-128"/>
                <a:ea typeface="メイリオ" pitchFamily="50" charset="-128"/>
                <a:cs typeface="メイリオ" pitchFamily="50" charset="-128"/>
              </a:defRPr>
            </a:lvl1pPr>
          </a:lstStyle>
          <a:p>
            <a:fld id="{6E12132C-C71E-4FE0-A767-5C1003A0C6BA}" type="slidenum">
              <a:rPr lang="ja-JP" altLang="en-US" smtClean="0"/>
              <a:pPr/>
              <a:t>‹#›</a:t>
            </a:fld>
            <a:r>
              <a:rPr lang="en-US" altLang="ja-JP" dirty="0" smtClean="0"/>
              <a:t>/27</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116632"/>
            <a:ext cx="7715200" cy="548680"/>
          </a:xfrm>
        </p:spPr>
        <p:txBody>
          <a:bodyPr/>
          <a:lstStyle/>
          <a:p>
            <a:r>
              <a:rPr kumimoji="1" lang="ja-JP" altLang="en-US"/>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スライド番号プレースホルダ 5"/>
          <p:cNvSpPr>
            <a:spLocks noGrp="1"/>
          </p:cNvSpPr>
          <p:nvPr>
            <p:ph type="sldNum" sz="quarter" idx="12"/>
          </p:nvPr>
        </p:nvSpPr>
        <p:spPr/>
        <p:txBody>
          <a:bodyPr/>
          <a:lstStyle/>
          <a:p>
            <a:fld id="{4AE797D3-93DC-4F72-9C2A-20775061293D}" type="slidenum">
              <a:rPr kumimoji="1" lang="ja-JP" altLang="en-US" smtClean="0"/>
              <a:pPr/>
              <a:t>‹#›</a:t>
            </a:fld>
            <a:r>
              <a:rPr kumimoji="1" lang="en-US" altLang="ja-JP" dirty="0" smtClean="0"/>
              <a:t>/27</a:t>
            </a:r>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endParaRPr kumimoji="1"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5" name="スライド番号プレースホルダ 4"/>
          <p:cNvSpPr>
            <a:spLocks noGrp="1"/>
          </p:cNvSpPr>
          <p:nvPr>
            <p:ph type="sldNum" sz="quarter" idx="12"/>
          </p:nvPr>
        </p:nvSpPr>
        <p:spPr/>
        <p:txBody>
          <a:bodyPr/>
          <a:lstStyle/>
          <a:p>
            <a:fld id="{4AE797D3-93DC-4F72-9C2A-20775061293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Freeform 5"/>
          <p:cNvSpPr>
            <a:spLocks/>
          </p:cNvSpPr>
          <p:nvPr/>
        </p:nvSpPr>
        <p:spPr bwMode="auto">
          <a:xfrm>
            <a:off x="-6350" y="-3175"/>
            <a:ext cx="8970963" cy="626400"/>
          </a:xfrm>
          <a:custGeom>
            <a:avLst/>
            <a:gdLst/>
            <a:ahLst/>
            <a:cxnLst>
              <a:cxn ang="0">
                <a:pos x="0" y="491"/>
              </a:cxn>
              <a:cxn ang="0">
                <a:pos x="0" y="491"/>
              </a:cxn>
              <a:cxn ang="0">
                <a:pos x="9599" y="491"/>
              </a:cxn>
              <a:cxn ang="0">
                <a:pos x="9599" y="0"/>
              </a:cxn>
              <a:cxn ang="0">
                <a:pos x="0" y="0"/>
              </a:cxn>
              <a:cxn ang="0">
                <a:pos x="0" y="491"/>
              </a:cxn>
            </a:cxnLst>
            <a:rect l="0" t="0" r="r" b="b"/>
            <a:pathLst>
              <a:path w="9599" h="491">
                <a:moveTo>
                  <a:pt x="0" y="491"/>
                </a:moveTo>
                <a:lnTo>
                  <a:pt x="0" y="491"/>
                </a:lnTo>
                <a:lnTo>
                  <a:pt x="9599" y="491"/>
                </a:lnTo>
                <a:lnTo>
                  <a:pt x="9599" y="0"/>
                </a:lnTo>
                <a:lnTo>
                  <a:pt x="0" y="0"/>
                </a:lnTo>
                <a:lnTo>
                  <a:pt x="0" y="491"/>
                </a:lnTo>
                <a:close/>
              </a:path>
            </a:pathLst>
          </a:custGeom>
          <a:solidFill>
            <a:srgbClr val="E5E5E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0" name="Freeform 6"/>
          <p:cNvSpPr>
            <a:spLocks/>
          </p:cNvSpPr>
          <p:nvPr/>
        </p:nvSpPr>
        <p:spPr bwMode="auto">
          <a:xfrm>
            <a:off x="239713" y="-3175"/>
            <a:ext cx="754063" cy="626400"/>
          </a:xfrm>
          <a:custGeom>
            <a:avLst/>
            <a:gdLst/>
            <a:ahLst/>
            <a:cxnLst>
              <a:cxn ang="0">
                <a:pos x="284" y="0"/>
              </a:cxn>
              <a:cxn ang="0">
                <a:pos x="284" y="0"/>
              </a:cxn>
              <a:cxn ang="0">
                <a:pos x="0" y="490"/>
              </a:cxn>
              <a:cxn ang="0">
                <a:pos x="308" y="490"/>
              </a:cxn>
              <a:cxn ang="0">
                <a:pos x="592" y="0"/>
              </a:cxn>
              <a:cxn ang="0">
                <a:pos x="284" y="0"/>
              </a:cxn>
            </a:cxnLst>
            <a:rect l="0" t="0" r="r" b="b"/>
            <a:pathLst>
              <a:path w="592" h="490">
                <a:moveTo>
                  <a:pt x="284" y="0"/>
                </a:moveTo>
                <a:lnTo>
                  <a:pt x="284" y="0"/>
                </a:lnTo>
                <a:lnTo>
                  <a:pt x="0" y="490"/>
                </a:lnTo>
                <a:lnTo>
                  <a:pt x="308" y="490"/>
                </a:lnTo>
                <a:lnTo>
                  <a:pt x="592" y="0"/>
                </a:lnTo>
                <a:lnTo>
                  <a:pt x="284" y="0"/>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1" name="Freeform 7"/>
          <p:cNvSpPr>
            <a:spLocks/>
          </p:cNvSpPr>
          <p:nvPr/>
        </p:nvSpPr>
        <p:spPr bwMode="auto">
          <a:xfrm>
            <a:off x="8951913" y="0"/>
            <a:ext cx="192088" cy="626400"/>
          </a:xfrm>
          <a:custGeom>
            <a:avLst/>
            <a:gdLst/>
            <a:ahLst/>
            <a:cxnLst>
              <a:cxn ang="0">
                <a:pos x="0" y="490"/>
              </a:cxn>
              <a:cxn ang="0">
                <a:pos x="0" y="490"/>
              </a:cxn>
              <a:cxn ang="0">
                <a:pos x="151" y="490"/>
              </a:cxn>
              <a:cxn ang="0">
                <a:pos x="151" y="0"/>
              </a:cxn>
              <a:cxn ang="0">
                <a:pos x="0" y="0"/>
              </a:cxn>
              <a:cxn ang="0">
                <a:pos x="0" y="490"/>
              </a:cxn>
            </a:cxnLst>
            <a:rect l="0" t="0" r="r" b="b"/>
            <a:pathLst>
              <a:path w="151" h="490">
                <a:moveTo>
                  <a:pt x="0" y="490"/>
                </a:moveTo>
                <a:lnTo>
                  <a:pt x="0" y="490"/>
                </a:lnTo>
                <a:lnTo>
                  <a:pt x="151" y="490"/>
                </a:lnTo>
                <a:lnTo>
                  <a:pt x="151" y="0"/>
                </a:lnTo>
                <a:lnTo>
                  <a:pt x="0" y="0"/>
                </a:lnTo>
                <a:lnTo>
                  <a:pt x="0" y="490"/>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 name="タイトル プレースホルダ 1"/>
          <p:cNvSpPr>
            <a:spLocks noGrp="1"/>
          </p:cNvSpPr>
          <p:nvPr>
            <p:ph type="title"/>
          </p:nvPr>
        </p:nvSpPr>
        <p:spPr>
          <a:xfrm>
            <a:off x="971600" y="116632"/>
            <a:ext cx="7715200" cy="504056"/>
          </a:xfrm>
          <a:prstGeom prst="rect">
            <a:avLst/>
          </a:prstGeom>
        </p:spPr>
        <p:txBody>
          <a:bodyPr vert="horz" lIns="91440" tIns="45720" rIns="91440" bIns="45720" rtlCol="0" anchor="ctr">
            <a:no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a:p>
            <a:pPr lvl="1"/>
            <a:endParaRPr kumimoji="1" lang="ja-JP" altLang="en-US" dirty="0"/>
          </a:p>
        </p:txBody>
      </p:sp>
      <p:sp>
        <p:nvSpPr>
          <p:cNvPr id="6" name="スライド番号プレースホルダ 5"/>
          <p:cNvSpPr>
            <a:spLocks noGrp="1"/>
          </p:cNvSpPr>
          <p:nvPr>
            <p:ph type="sldNum" sz="quarter" idx="4"/>
          </p:nvPr>
        </p:nvSpPr>
        <p:spPr>
          <a:xfrm>
            <a:off x="6804000" y="6300000"/>
            <a:ext cx="2133600" cy="365125"/>
          </a:xfrm>
          <a:prstGeom prst="rect">
            <a:avLst/>
          </a:prstGeom>
        </p:spPr>
        <p:txBody>
          <a:bodyPr vert="horz" lIns="91440" tIns="45720" rIns="91440" bIns="45720" rtlCol="0" anchor="ctr"/>
          <a:lstStyle>
            <a:lvl1pPr algn="r">
              <a:defRPr sz="1600" b="1">
                <a:solidFill>
                  <a:schemeClr val="tx1">
                    <a:tint val="75000"/>
                  </a:schemeClr>
                </a:solidFill>
                <a:latin typeface="メイリオ" pitchFamily="50" charset="-128"/>
                <a:ea typeface="メイリオ" pitchFamily="50" charset="-128"/>
                <a:cs typeface="メイリオ" pitchFamily="50" charset="-128"/>
              </a:defRPr>
            </a:lvl1pPr>
          </a:lstStyle>
          <a:p>
            <a:fld id="{6E12132C-C71E-4FE0-A767-5C1003A0C6BA}" type="slidenum">
              <a:rPr lang="ja-JP" altLang="en-US" smtClean="0"/>
              <a:pPr/>
              <a:t>‹#›</a:t>
            </a:fld>
            <a:endParaRPr lang="ja-JP" altLang="en-US" dirty="0"/>
          </a:p>
        </p:txBody>
      </p:sp>
      <p:pic>
        <p:nvPicPr>
          <p:cNvPr id="16" name="図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 y="6275705"/>
            <a:ext cx="2185533" cy="576032"/>
          </a:xfrm>
          <a:prstGeom prst="rect">
            <a:avLst/>
          </a:prstGeom>
        </p:spPr>
      </p:pic>
      <p:grpSp>
        <p:nvGrpSpPr>
          <p:cNvPr id="1034" name="Group 10"/>
          <p:cNvGrpSpPr>
            <a:grpSpLocks noChangeAspect="1"/>
          </p:cNvGrpSpPr>
          <p:nvPr/>
        </p:nvGrpSpPr>
        <p:grpSpPr bwMode="auto">
          <a:xfrm>
            <a:off x="-36512" y="6690361"/>
            <a:ext cx="12198350" cy="170369"/>
            <a:chOff x="-4" y="4197"/>
            <a:chExt cx="7684" cy="125"/>
          </a:xfrm>
        </p:grpSpPr>
        <p:sp>
          <p:nvSpPr>
            <p:cNvPr id="1033" name="AutoShape 9"/>
            <p:cNvSpPr>
              <a:spLocks noChangeAspect="1" noChangeArrowheads="1" noTextEdit="1"/>
            </p:cNvSpPr>
            <p:nvPr userDrawn="1"/>
          </p:nvSpPr>
          <p:spPr bwMode="auto">
            <a:xfrm>
              <a:off x="-4" y="4213"/>
              <a:ext cx="7684" cy="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5" name="Freeform 11"/>
            <p:cNvSpPr>
              <a:spLocks/>
            </p:cNvSpPr>
            <p:nvPr userDrawn="1"/>
          </p:nvSpPr>
          <p:spPr bwMode="auto">
            <a:xfrm>
              <a:off x="19" y="4197"/>
              <a:ext cx="5647" cy="123"/>
            </a:xfrm>
            <a:custGeom>
              <a:avLst/>
              <a:gdLst/>
              <a:ahLst/>
              <a:cxnLst>
                <a:cxn ang="0">
                  <a:pos x="0" y="132"/>
                </a:cxn>
                <a:cxn ang="0">
                  <a:pos x="0" y="132"/>
                </a:cxn>
                <a:cxn ang="0">
                  <a:pos x="9599" y="132"/>
                </a:cxn>
                <a:cxn ang="0">
                  <a:pos x="9599" y="0"/>
                </a:cxn>
                <a:cxn ang="0">
                  <a:pos x="0" y="0"/>
                </a:cxn>
                <a:cxn ang="0">
                  <a:pos x="0" y="132"/>
                </a:cxn>
              </a:cxnLst>
              <a:rect l="0" t="0" r="r" b="b"/>
              <a:pathLst>
                <a:path w="9599" h="132">
                  <a:moveTo>
                    <a:pt x="0" y="132"/>
                  </a:moveTo>
                  <a:lnTo>
                    <a:pt x="0" y="132"/>
                  </a:lnTo>
                  <a:lnTo>
                    <a:pt x="9599" y="132"/>
                  </a:lnTo>
                  <a:lnTo>
                    <a:pt x="9599" y="0"/>
                  </a:lnTo>
                  <a:lnTo>
                    <a:pt x="0" y="0"/>
                  </a:lnTo>
                  <a:lnTo>
                    <a:pt x="0" y="132"/>
                  </a:lnTo>
                  <a:close/>
                </a:path>
              </a:pathLst>
            </a:custGeom>
            <a:solidFill>
              <a:srgbClr val="E5E5E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6" name="Freeform 12"/>
            <p:cNvSpPr>
              <a:spLocks/>
            </p:cNvSpPr>
            <p:nvPr userDrawn="1"/>
          </p:nvSpPr>
          <p:spPr bwMode="auto">
            <a:xfrm>
              <a:off x="5659" y="4199"/>
              <a:ext cx="121" cy="123"/>
            </a:xfrm>
            <a:custGeom>
              <a:avLst/>
              <a:gdLst/>
              <a:ahLst/>
              <a:cxnLst>
                <a:cxn ang="0">
                  <a:pos x="0" y="132"/>
                </a:cxn>
                <a:cxn ang="0">
                  <a:pos x="0" y="132"/>
                </a:cxn>
                <a:cxn ang="0">
                  <a:pos x="151" y="132"/>
                </a:cxn>
                <a:cxn ang="0">
                  <a:pos x="151" y="0"/>
                </a:cxn>
                <a:cxn ang="0">
                  <a:pos x="0" y="0"/>
                </a:cxn>
                <a:cxn ang="0">
                  <a:pos x="0" y="132"/>
                </a:cxn>
              </a:cxnLst>
              <a:rect l="0" t="0" r="r" b="b"/>
              <a:pathLst>
                <a:path w="151" h="132">
                  <a:moveTo>
                    <a:pt x="0" y="132"/>
                  </a:moveTo>
                  <a:lnTo>
                    <a:pt x="0" y="132"/>
                  </a:lnTo>
                  <a:lnTo>
                    <a:pt x="151" y="132"/>
                  </a:lnTo>
                  <a:lnTo>
                    <a:pt x="151" y="0"/>
                  </a:lnTo>
                  <a:lnTo>
                    <a:pt x="0" y="0"/>
                  </a:lnTo>
                  <a:lnTo>
                    <a:pt x="0" y="132"/>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spcBef>
          <a:spcPct val="0"/>
        </a:spcBef>
        <a:buNone/>
        <a:defRPr kumimoji="1" sz="4000" b="1" kern="1200">
          <a:solidFill>
            <a:schemeClr val="tx1">
              <a:lumMod val="75000"/>
              <a:lumOff val="25000"/>
            </a:schemeClr>
          </a:solidFill>
          <a:latin typeface="メイリオ" pitchFamily="50" charset="-128"/>
          <a:ea typeface="メイリオ" pitchFamily="50" charset="-128"/>
          <a:cs typeface="メイリオ" pitchFamily="50" charset="-128"/>
        </a:defRPr>
      </a:lvl1pPr>
    </p:titleStyle>
    <p:body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タイトル 5"/>
          <p:cNvSpPr txBox="1">
            <a:spLocks/>
          </p:cNvSpPr>
          <p:nvPr/>
        </p:nvSpPr>
        <p:spPr>
          <a:xfrm>
            <a:off x="683568" y="2204864"/>
            <a:ext cx="7632848" cy="147002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4400" b="1" kern="1200">
                <a:solidFill>
                  <a:schemeClr val="tx1">
                    <a:lumMod val="75000"/>
                    <a:lumOff val="25000"/>
                  </a:schemeClr>
                </a:solidFill>
                <a:latin typeface="メイリオ" pitchFamily="50" charset="-128"/>
                <a:ea typeface="メイリオ" pitchFamily="50" charset="-128"/>
                <a:cs typeface="メイリオ" pitchFamily="50" charset="-128"/>
              </a:defRPr>
            </a:lvl1pPr>
          </a:lstStyle>
          <a:p>
            <a:endParaRPr lang="ja-JP" altLang="en-US" sz="3200" dirty="0"/>
          </a:p>
        </p:txBody>
      </p:sp>
      <p:sp>
        <p:nvSpPr>
          <p:cNvPr id="8" name="タイトル 5"/>
          <p:cNvSpPr txBox="1">
            <a:spLocks/>
          </p:cNvSpPr>
          <p:nvPr/>
        </p:nvSpPr>
        <p:spPr>
          <a:xfrm>
            <a:off x="611560" y="2463031"/>
            <a:ext cx="8136904" cy="147002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4400" b="1" kern="1200">
                <a:solidFill>
                  <a:schemeClr val="tx1">
                    <a:lumMod val="75000"/>
                    <a:lumOff val="25000"/>
                  </a:schemeClr>
                </a:solidFill>
                <a:latin typeface="メイリオ" pitchFamily="50" charset="-128"/>
                <a:ea typeface="メイリオ" pitchFamily="50" charset="-128"/>
                <a:cs typeface="メイリオ" pitchFamily="50" charset="-128"/>
              </a:defRPr>
            </a:lvl1pPr>
          </a:lstStyle>
          <a:p>
            <a:r>
              <a:rPr lang="ja-JP" altLang="en-US" sz="2400" dirty="0" smtClean="0"/>
              <a:t>令和７年度</a:t>
            </a:r>
            <a:r>
              <a:rPr lang="ja-JP" altLang="en-US" sz="2400" dirty="0"/>
              <a:t>県立特別支援学校</a:t>
            </a:r>
            <a:r>
              <a:rPr lang="ja-JP" altLang="en-US" sz="2400" dirty="0" smtClean="0"/>
              <a:t>高等部（</a:t>
            </a:r>
            <a:r>
              <a:rPr lang="ja-JP" altLang="en-US" sz="2400" dirty="0" smtClean="0"/>
              <a:t>知的障害教育部門）入学者</a:t>
            </a:r>
            <a:r>
              <a:rPr lang="ja-JP" altLang="en-US" sz="2400" dirty="0"/>
              <a:t>選抜制度について</a:t>
            </a:r>
          </a:p>
        </p:txBody>
      </p:sp>
      <p:sp>
        <p:nvSpPr>
          <p:cNvPr id="10" name="サブタイトル 6"/>
          <p:cNvSpPr>
            <a:spLocks noGrp="1"/>
          </p:cNvSpPr>
          <p:nvPr>
            <p:ph type="subTitle" idx="1"/>
          </p:nvPr>
        </p:nvSpPr>
        <p:spPr>
          <a:xfrm>
            <a:off x="2699792" y="4653136"/>
            <a:ext cx="3780172" cy="1080120"/>
          </a:xfrm>
        </p:spPr>
        <p:txBody>
          <a:bodyPr>
            <a:normAutofit fontScale="55000" lnSpcReduction="20000"/>
          </a:bodyPr>
          <a:lstStyle/>
          <a:p>
            <a:pPr algn="ctr"/>
            <a:r>
              <a:rPr kumimoji="1" lang="ja-JP" altLang="en-US" sz="4000" dirty="0" smtClean="0"/>
              <a:t>令和６年</a:t>
            </a:r>
            <a:r>
              <a:rPr lang="ja-JP" altLang="en-US" sz="4000" dirty="0" smtClean="0"/>
              <a:t>５</a:t>
            </a:r>
            <a:r>
              <a:rPr kumimoji="1" lang="ja-JP" altLang="en-US" sz="4000" dirty="0" smtClean="0"/>
              <a:t>月</a:t>
            </a:r>
            <a:endParaRPr kumimoji="1" lang="en-US" altLang="ja-JP" sz="4000" dirty="0" smtClean="0"/>
          </a:p>
          <a:p>
            <a:pPr algn="ctr"/>
            <a:r>
              <a:rPr kumimoji="1" lang="ja-JP" altLang="en-US" sz="4000" dirty="0" smtClean="0"/>
              <a:t>神奈川県</a:t>
            </a:r>
            <a:r>
              <a:rPr lang="ja-JP" altLang="en-US" sz="4000" dirty="0" smtClean="0"/>
              <a:t>教育委員会</a:t>
            </a:r>
            <a:endParaRPr lang="en-US" altLang="ja-JP" sz="4000" dirty="0" smtClean="0"/>
          </a:p>
          <a:p>
            <a:pPr algn="ctr"/>
            <a:r>
              <a:rPr kumimoji="1" lang="ja-JP" altLang="en-US" sz="4000" dirty="0"/>
              <a:t>特別支援教育課</a:t>
            </a:r>
          </a:p>
        </p:txBody>
      </p:sp>
      <p:sp>
        <p:nvSpPr>
          <p:cNvPr id="5" name="タイトル 5"/>
          <p:cNvSpPr>
            <a:spLocks noGrp="1"/>
          </p:cNvSpPr>
          <p:nvPr>
            <p:ph type="ctrTitle"/>
          </p:nvPr>
        </p:nvSpPr>
        <p:spPr>
          <a:xfrm>
            <a:off x="323528" y="1109811"/>
            <a:ext cx="3312368" cy="663005"/>
          </a:xfrm>
        </p:spPr>
        <p:txBody>
          <a:bodyPr/>
          <a:lstStyle/>
          <a:p>
            <a:r>
              <a:rPr kumimoji="1" lang="en-US" altLang="ja-JP" sz="2400" dirty="0" smtClean="0"/>
              <a:t>【</a:t>
            </a:r>
            <a:r>
              <a:rPr kumimoji="1" lang="ja-JP" altLang="en-US" sz="2400" dirty="0" smtClean="0"/>
              <a:t>学校説明会用資料</a:t>
            </a:r>
            <a:r>
              <a:rPr kumimoji="1" lang="en-US" altLang="ja-JP" sz="2400" dirty="0" smtClean="0"/>
              <a:t>】</a:t>
            </a:r>
            <a:r>
              <a:rPr kumimoji="1" lang="ja-JP" altLang="en-US" sz="2400" dirty="0" smtClean="0"/>
              <a:t>　</a:t>
            </a:r>
            <a:endParaRPr kumimoji="1" lang="ja-JP" altLang="en-US" sz="2400" dirty="0"/>
          </a:p>
        </p:txBody>
      </p:sp>
      <p:sp>
        <p:nvSpPr>
          <p:cNvPr id="9" name="スライド番号プレースホルダー 3"/>
          <p:cNvSpPr>
            <a:spLocks noGrp="1"/>
          </p:cNvSpPr>
          <p:nvPr>
            <p:ph type="sldNum" sz="quarter" idx="4294967295"/>
          </p:nvPr>
        </p:nvSpPr>
        <p:spPr>
          <a:xfrm>
            <a:off x="6804000" y="6300000"/>
            <a:ext cx="2133600" cy="365125"/>
          </a:xfrm>
          <a:prstGeom prst="rect">
            <a:avLst/>
          </a:prstGeom>
        </p:spPr>
        <p:txBody>
          <a:bodyPr/>
          <a:lstStyle/>
          <a:p>
            <a:pPr algn="r"/>
            <a:r>
              <a:rPr lang="en-US" altLang="ja-JP" b="1" dirty="0">
                <a:solidFill>
                  <a:schemeClr val="bg1">
                    <a:lumMod val="75000"/>
                  </a:schemeClr>
                </a:solidFill>
                <a:latin typeface="+mn-ea"/>
              </a:rPr>
              <a:t>1</a:t>
            </a:r>
            <a:r>
              <a:rPr kumimoji="1" lang="en-US" altLang="ja-JP" b="1" dirty="0" smtClean="0">
                <a:solidFill>
                  <a:schemeClr val="bg1">
                    <a:lumMod val="75000"/>
                  </a:schemeClr>
                </a:solidFill>
                <a:latin typeface="+mn-ea"/>
              </a:rPr>
              <a:t>/15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9" y="4397542"/>
            <a:ext cx="8542064" cy="1381243"/>
          </a:xfrm>
        </p:spPr>
        <p:txBody>
          <a:bodyPr>
            <a:noAutofit/>
          </a:bodyPr>
          <a:lstStyle/>
          <a:p>
            <a:pPr lvl="0" hangingPunct="0"/>
            <a:r>
              <a:rPr lang="ja-JP" altLang="ja-JP" sz="2000" dirty="0"/>
              <a:t>各特別支援学校で、「特別支援学校への志願資格を確認するための相談（志願相談）」を実施します。</a:t>
            </a:r>
          </a:p>
          <a:p>
            <a:pPr lvl="0" hangingPunct="0"/>
            <a:r>
              <a:rPr lang="ja-JP" altLang="en-US" sz="2000" dirty="0" smtClean="0"/>
              <a:t>志願する者は指定する</a:t>
            </a:r>
            <a:r>
              <a:rPr lang="ja-JP" altLang="ja-JP" sz="2000" dirty="0" smtClean="0"/>
              <a:t>学校</a:t>
            </a:r>
            <a:r>
              <a:rPr lang="ja-JP" altLang="ja-JP" sz="2000" dirty="0"/>
              <a:t>で志願相談を受けてください。</a:t>
            </a:r>
          </a:p>
          <a:p>
            <a:r>
              <a:rPr lang="ja-JP" altLang="ja-JP" sz="2000" dirty="0"/>
              <a:t>在籍校をとおして申し込んでください。</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10</a:t>
            </a:fld>
            <a:r>
              <a:rPr kumimoji="1" lang="en-US" altLang="ja-JP" dirty="0" smtClean="0"/>
              <a:t>/15</a:t>
            </a:r>
          </a:p>
        </p:txBody>
      </p:sp>
      <p:sp>
        <p:nvSpPr>
          <p:cNvPr id="5" name="テキスト ボックス 4"/>
          <p:cNvSpPr txBox="1"/>
          <p:nvPr/>
        </p:nvSpPr>
        <p:spPr>
          <a:xfrm>
            <a:off x="323529" y="1034127"/>
            <a:ext cx="6696744" cy="514738"/>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400" b="1" dirty="0" smtClean="0"/>
              <a:t>一次募集（前期選抜</a:t>
            </a:r>
            <a:r>
              <a:rPr lang="ja-JP" altLang="en-US" sz="2400" b="1" dirty="0" smtClean="0"/>
              <a:t>）・</a:t>
            </a:r>
            <a:r>
              <a:rPr lang="ja-JP" altLang="en-US" sz="2400" b="1" dirty="0" smtClean="0"/>
              <a:t>一次</a:t>
            </a:r>
            <a:r>
              <a:rPr lang="ja-JP" altLang="en-US" sz="2400" b="1" dirty="0"/>
              <a:t>募集（後期選抜</a:t>
            </a:r>
            <a:r>
              <a:rPr lang="ja-JP" altLang="en-US" sz="2400" b="1" dirty="0" smtClean="0"/>
              <a:t>）</a:t>
            </a:r>
            <a:endParaRPr lang="en-US" altLang="ja-JP" sz="24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志願</a:t>
            </a:r>
            <a:r>
              <a:rPr lang="ja-JP" altLang="en-US" sz="3200" dirty="0"/>
              <a:t>相談</a:t>
            </a:r>
            <a:endParaRPr kumimoji="1" lang="ja-JP" altLang="en-US" sz="2400" dirty="0"/>
          </a:p>
        </p:txBody>
      </p:sp>
      <p:sp>
        <p:nvSpPr>
          <p:cNvPr id="11" name="テキスト ボックス 10"/>
          <p:cNvSpPr txBox="1"/>
          <p:nvPr/>
        </p:nvSpPr>
        <p:spPr>
          <a:xfrm>
            <a:off x="329554" y="3573016"/>
            <a:ext cx="1512167" cy="514738"/>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400" b="1" dirty="0" smtClean="0"/>
              <a:t>二次募集</a:t>
            </a:r>
            <a:endParaRPr lang="en-US" altLang="ja-JP" sz="2400" b="1" dirty="0"/>
          </a:p>
        </p:txBody>
      </p:sp>
      <p:sp>
        <p:nvSpPr>
          <p:cNvPr id="12" name="コンテンツ プレースホルダー 2"/>
          <p:cNvSpPr txBox="1">
            <a:spLocks/>
          </p:cNvSpPr>
          <p:nvPr/>
        </p:nvSpPr>
        <p:spPr>
          <a:xfrm>
            <a:off x="331912" y="1916832"/>
            <a:ext cx="8542064" cy="13812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hangingPunct="0"/>
            <a:r>
              <a:rPr lang="ja-JP" altLang="ja-JP" sz="2000" dirty="0" smtClean="0"/>
              <a:t>各特別支援学校で、「特別支援学校への志願資格を確認するための相談（志願相談）」を実施します。</a:t>
            </a:r>
          </a:p>
          <a:p>
            <a:pPr hangingPunct="0"/>
            <a:r>
              <a:rPr lang="ja-JP" altLang="ja-JP" sz="2000" dirty="0" smtClean="0"/>
              <a:t>志願を予定している学校で志願相談を受けてください。</a:t>
            </a:r>
          </a:p>
          <a:p>
            <a:r>
              <a:rPr lang="ja-JP" altLang="ja-JP" sz="2000" dirty="0" smtClean="0"/>
              <a:t>在籍校をとおして申し込んでください。</a:t>
            </a:r>
            <a:endParaRPr lang="ja-JP" altLang="en-US" sz="2000" dirty="0"/>
          </a:p>
        </p:txBody>
      </p:sp>
    </p:spTree>
    <p:extLst>
      <p:ext uri="{BB962C8B-B14F-4D97-AF65-F5344CB8AC3E}">
        <p14:creationId xmlns:p14="http://schemas.microsoft.com/office/powerpoint/2010/main" val="333316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276872"/>
            <a:ext cx="8542064" cy="2533371"/>
          </a:xfrm>
        </p:spPr>
        <p:txBody>
          <a:bodyPr>
            <a:noAutofit/>
          </a:bodyPr>
          <a:lstStyle/>
          <a:p>
            <a:r>
              <a:rPr lang="ja-JP" altLang="en-US" sz="2000" dirty="0" smtClean="0"/>
              <a:t>（１）</a:t>
            </a:r>
            <a:r>
              <a:rPr lang="ja-JP" altLang="ja-JP" sz="2000" dirty="0" smtClean="0"/>
              <a:t>県立</a:t>
            </a:r>
            <a:r>
              <a:rPr lang="ja-JP" altLang="ja-JP" sz="2000" dirty="0"/>
              <a:t>の特別支援学校高等部（知的障害教育部門）の入学者選抜の制度で</a:t>
            </a:r>
            <a:r>
              <a:rPr lang="ja-JP" altLang="ja-JP" sz="2000" dirty="0" smtClean="0"/>
              <a:t>は</a:t>
            </a:r>
            <a:r>
              <a:rPr lang="ja-JP" altLang="en-US" sz="2000" dirty="0"/>
              <a:t>、知的障害のある者</a:t>
            </a:r>
            <a:r>
              <a:rPr lang="ja-JP" altLang="en-US" sz="2000" dirty="0" smtClean="0"/>
              <a:t>で入学</a:t>
            </a:r>
            <a:r>
              <a:rPr lang="ja-JP" altLang="en-US" sz="2000" dirty="0"/>
              <a:t>を希望する者は全員受け入れるという基本的な考え方から、志願が一部に集中しないように各特別支援学校で募集人数を定めています。</a:t>
            </a:r>
          </a:p>
          <a:p>
            <a:pPr marL="0" indent="0">
              <a:buNone/>
            </a:pPr>
            <a:endParaRPr lang="en-US" altLang="ja-JP" sz="2000" dirty="0" smtClean="0"/>
          </a:p>
          <a:p>
            <a:r>
              <a:rPr lang="ja-JP" altLang="ja-JP" sz="2000" dirty="0" smtClean="0"/>
              <a:t>（</a:t>
            </a:r>
            <a:r>
              <a:rPr lang="ja-JP" altLang="ja-JP" sz="2000" dirty="0"/>
              <a:t>２</a:t>
            </a:r>
            <a:r>
              <a:rPr lang="ja-JP" altLang="ja-JP" sz="2000" dirty="0" smtClean="0"/>
              <a:t>）志願者</a:t>
            </a:r>
            <a:r>
              <a:rPr lang="ja-JP" altLang="ja-JP" sz="2000" dirty="0"/>
              <a:t>が募集人数を上回った</a:t>
            </a:r>
            <a:r>
              <a:rPr lang="ja-JP" altLang="ja-JP" sz="2000" dirty="0" smtClean="0"/>
              <a:t>場合</a:t>
            </a:r>
            <a:r>
              <a:rPr lang="ja-JP" altLang="en-US" sz="2000" dirty="0" smtClean="0"/>
              <a:t>に</a:t>
            </a:r>
            <a:r>
              <a:rPr lang="ja-JP" altLang="ja-JP" sz="2000" dirty="0" smtClean="0"/>
              <a:t>抽選</a:t>
            </a:r>
            <a:r>
              <a:rPr lang="ja-JP" altLang="ja-JP" sz="2000" dirty="0"/>
              <a:t>を実施</a:t>
            </a:r>
            <a:r>
              <a:rPr lang="ja-JP" altLang="ja-JP" sz="2000" dirty="0" smtClean="0"/>
              <a:t>し</a:t>
            </a:r>
            <a:r>
              <a:rPr lang="ja-JP" altLang="en-US" sz="2000" dirty="0" smtClean="0"/>
              <a:t>ます。入学先が決まらなかった者は</a:t>
            </a:r>
            <a:r>
              <a:rPr lang="ja-JP" altLang="ja-JP" sz="2000" dirty="0" smtClean="0"/>
              <a:t>志願先</a:t>
            </a:r>
            <a:r>
              <a:rPr lang="ja-JP" altLang="ja-JP" sz="2000" dirty="0"/>
              <a:t>を変更すること</a:t>
            </a:r>
            <a:r>
              <a:rPr lang="ja-JP" altLang="ja-JP" sz="2000" dirty="0" smtClean="0"/>
              <a:t>になります。</a:t>
            </a:r>
            <a:endParaRPr lang="ja-JP" altLang="ja-JP"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11</a:t>
            </a:fld>
            <a:r>
              <a:rPr kumimoji="1" lang="en-US" altLang="ja-JP" dirty="0" smtClean="0"/>
              <a:t>/15</a:t>
            </a:r>
          </a:p>
        </p:txBody>
      </p:sp>
      <p:sp>
        <p:nvSpPr>
          <p:cNvPr id="5" name="テキスト ボックス 4"/>
          <p:cNvSpPr txBox="1"/>
          <p:nvPr/>
        </p:nvSpPr>
        <p:spPr>
          <a:xfrm>
            <a:off x="467544" y="1340768"/>
            <a:ext cx="410445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抽選の基本的な考え方</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2400" dirty="0" smtClean="0"/>
              <a:t>受検者が募集人数を上回</a:t>
            </a:r>
            <a:r>
              <a:rPr lang="ja-JP" altLang="en-US" sz="2400" dirty="0"/>
              <a:t>った</a:t>
            </a:r>
            <a:r>
              <a:rPr lang="ja-JP" altLang="en-US" sz="2400" dirty="0" smtClean="0"/>
              <a:t>場合の対応について</a:t>
            </a:r>
            <a:endParaRPr kumimoji="1" lang="ja-JP" altLang="en-US" sz="1800" dirty="0"/>
          </a:p>
        </p:txBody>
      </p:sp>
    </p:spTree>
    <p:extLst>
      <p:ext uri="{BB962C8B-B14F-4D97-AF65-F5344CB8AC3E}">
        <p14:creationId xmlns:p14="http://schemas.microsoft.com/office/powerpoint/2010/main" val="2849084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12</a:t>
            </a:fld>
            <a:r>
              <a:rPr kumimoji="1" lang="en-US" altLang="ja-JP" dirty="0" smtClean="0"/>
              <a:t>/15</a:t>
            </a:r>
          </a:p>
        </p:txBody>
      </p:sp>
      <p:sp>
        <p:nvSpPr>
          <p:cNvPr id="5" name="テキスト ボックス 4"/>
          <p:cNvSpPr txBox="1"/>
          <p:nvPr/>
        </p:nvSpPr>
        <p:spPr>
          <a:xfrm>
            <a:off x="467544" y="852364"/>
            <a:ext cx="5040560"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一次募集（前期選抜）の場合</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抽選を実施する場合の特例規定</a:t>
            </a:r>
            <a:endParaRPr kumimoji="1" lang="ja-JP" altLang="en-US" sz="2400" dirty="0"/>
          </a:p>
        </p:txBody>
      </p:sp>
      <p:sp>
        <p:nvSpPr>
          <p:cNvPr id="7" name="コンテンツ プレースホルダー 2"/>
          <p:cNvSpPr txBox="1">
            <a:spLocks/>
          </p:cNvSpPr>
          <p:nvPr/>
        </p:nvSpPr>
        <p:spPr>
          <a:xfrm>
            <a:off x="169168" y="1556792"/>
            <a:ext cx="822960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基本的な考え方に基づき、より支援が必要な者ができるだけ指定地域の近くの学校で学ぶことを目的とするため特例規定を定めています。</a:t>
            </a:r>
          </a:p>
          <a:p>
            <a:r>
              <a:rPr lang="ja-JP" altLang="en-US" sz="2000" dirty="0" smtClean="0"/>
              <a:t>次に該当する受検者は、特例扱いとし、原則として抽選の対象とはなりません。</a:t>
            </a:r>
          </a:p>
          <a:p>
            <a:pPr marL="0" indent="0">
              <a:buNone/>
            </a:pPr>
            <a:r>
              <a:rPr lang="ja-JP" altLang="en-US" sz="2000" dirty="0" smtClean="0"/>
              <a:t>　</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r>
              <a:rPr lang="ja-JP" altLang="en-US" sz="2000" dirty="0" smtClean="0"/>
              <a:t>県立</a:t>
            </a:r>
            <a:r>
              <a:rPr lang="ja-JP" altLang="en-US" sz="2000" dirty="0"/>
              <a:t>特別支援学校分教室の受検者には、特例規定は該当しません。</a:t>
            </a:r>
          </a:p>
          <a:p>
            <a:r>
              <a:rPr lang="ja-JP" altLang="en-US" sz="2000" dirty="0" smtClean="0"/>
              <a:t>ただし、小田原</a:t>
            </a:r>
            <a:r>
              <a:rPr lang="ja-JP" altLang="en-US" sz="2000" dirty="0"/>
              <a:t>支援</a:t>
            </a:r>
            <a:r>
              <a:rPr lang="ja-JP" altLang="en-US" sz="2000" dirty="0" smtClean="0"/>
              <a:t>学校湯河原</a:t>
            </a:r>
            <a:r>
              <a:rPr lang="ja-JP" altLang="en-US" sz="2000" dirty="0"/>
              <a:t>校舎</a:t>
            </a:r>
            <a:r>
              <a:rPr lang="ja-JP" altLang="en-US" sz="2000" dirty="0" smtClean="0"/>
              <a:t>については、本校と同じ扱いとします。</a:t>
            </a:r>
            <a:endParaRPr lang="en-US" altLang="ja-JP" sz="2000" dirty="0" smtClean="0"/>
          </a:p>
          <a:p>
            <a:endParaRPr lang="ja-JP" altLang="en-US" sz="2000" dirty="0" smtClean="0"/>
          </a:p>
          <a:p>
            <a:endParaRPr lang="ja-JP" altLang="en-US" sz="2000" dirty="0"/>
          </a:p>
        </p:txBody>
      </p:sp>
      <p:sp>
        <p:nvSpPr>
          <p:cNvPr id="8" name="コンテンツ プレースホルダー 2"/>
          <p:cNvSpPr txBox="1">
            <a:spLocks/>
          </p:cNvSpPr>
          <p:nvPr/>
        </p:nvSpPr>
        <p:spPr>
          <a:xfrm>
            <a:off x="474408" y="3284984"/>
            <a:ext cx="7986024" cy="1584176"/>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1800" b="0" dirty="0"/>
              <a:t>【</a:t>
            </a:r>
            <a:r>
              <a:rPr lang="ja-JP" altLang="en-US" sz="1800" b="0" dirty="0"/>
              <a:t>特例規定</a:t>
            </a:r>
            <a:r>
              <a:rPr lang="en-US" altLang="ja-JP" sz="1800" b="0" dirty="0"/>
              <a:t>】</a:t>
            </a:r>
          </a:p>
          <a:p>
            <a:pPr marL="0" indent="0">
              <a:buNone/>
            </a:pPr>
            <a:r>
              <a:rPr lang="ja-JP" altLang="en-US" sz="1800" b="0" dirty="0" smtClean="0"/>
              <a:t>　</a:t>
            </a:r>
            <a:r>
              <a:rPr lang="ja-JP" altLang="ja-JP" sz="1800" b="0" dirty="0" smtClean="0"/>
              <a:t>「</a:t>
            </a:r>
            <a:r>
              <a:rPr lang="ja-JP" altLang="ja-JP" sz="1800" b="0" dirty="0"/>
              <a:t>指定地域」に居住する者若しくは「指定する施設」に入所している者又は入所が決まっている者のうち、療育手帳Ａ１、Ａ２及びＢ１の取得者。ただし、療育手帳Ｂ１の取得者は、療育手帳Ａ１、Ａ２及びＢ１の取得者の総数が募集人数に満たない場合に限り、特例規定に該当することとします。</a:t>
            </a:r>
            <a:endParaRPr lang="ja-JP" altLang="en-US" sz="1800" b="0" dirty="0"/>
          </a:p>
        </p:txBody>
      </p:sp>
    </p:spTree>
    <p:extLst>
      <p:ext uri="{BB962C8B-B14F-4D97-AF65-F5344CB8AC3E}">
        <p14:creationId xmlns:p14="http://schemas.microsoft.com/office/powerpoint/2010/main" val="3454386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抽選について</a:t>
            </a:r>
            <a:endParaRPr kumimoji="1" lang="ja-JP" altLang="en-US" sz="32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13</a:t>
            </a:fld>
            <a:r>
              <a:rPr kumimoji="1" lang="en-US" altLang="ja-JP" dirty="0" smtClean="0"/>
              <a:t>/15</a:t>
            </a:r>
            <a:endParaRPr kumimoji="1" lang="ja-JP" altLang="en-US" dirty="0"/>
          </a:p>
        </p:txBody>
      </p:sp>
      <p:sp>
        <p:nvSpPr>
          <p:cNvPr id="6" name="コンテンツ プレースホルダー 2"/>
          <p:cNvSpPr txBox="1">
            <a:spLocks/>
          </p:cNvSpPr>
          <p:nvPr/>
        </p:nvSpPr>
        <p:spPr>
          <a:xfrm>
            <a:off x="473240" y="1497470"/>
            <a:ext cx="8229600" cy="7331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b="0" dirty="0" smtClean="0"/>
              <a:t>【</a:t>
            </a:r>
            <a:r>
              <a:rPr lang="ja-JP" altLang="en-US" sz="2000" b="0" dirty="0"/>
              <a:t>県立特別支援学校本校及び</a:t>
            </a:r>
            <a:r>
              <a:rPr lang="ja-JP" altLang="en-US" sz="2000" b="0" dirty="0" smtClean="0"/>
              <a:t>小田原</a:t>
            </a:r>
            <a:r>
              <a:rPr lang="ja-JP" altLang="en-US" sz="2000" b="0" dirty="0"/>
              <a:t>支援</a:t>
            </a:r>
            <a:r>
              <a:rPr lang="ja-JP" altLang="en-US" sz="2000" b="0" dirty="0" smtClean="0"/>
              <a:t>学校湯河原校舎の</a:t>
            </a:r>
            <a:r>
              <a:rPr lang="ja-JP" altLang="en-US" sz="2000" b="0" dirty="0"/>
              <a:t>場合</a:t>
            </a:r>
            <a:r>
              <a:rPr lang="en-US" altLang="ja-JP" sz="2000" b="0" dirty="0" smtClean="0"/>
              <a:t>】</a:t>
            </a:r>
            <a:endParaRPr lang="en-US" altLang="ja-JP" sz="2000" b="0" dirty="0"/>
          </a:p>
        </p:txBody>
      </p:sp>
      <p:pic>
        <p:nvPicPr>
          <p:cNvPr id="11" name="コンテンツ プレースホルダー 10"/>
          <p:cNvPicPr>
            <a:picLocks noGrp="1" noChangeAspect="1"/>
          </p:cNvPicPr>
          <p:nvPr>
            <p:ph idx="1"/>
          </p:nvPr>
        </p:nvPicPr>
        <p:blipFill>
          <a:blip r:embed="rId2"/>
          <a:stretch>
            <a:fillRect/>
          </a:stretch>
        </p:blipFill>
        <p:spPr>
          <a:xfrm>
            <a:off x="1259632" y="1988840"/>
            <a:ext cx="6387609" cy="4120697"/>
          </a:xfrm>
          <a:prstGeom prst="rect">
            <a:avLst/>
          </a:prstGeom>
        </p:spPr>
      </p:pic>
      <p:sp>
        <p:nvSpPr>
          <p:cNvPr id="7" name="テキスト ボックス 6"/>
          <p:cNvSpPr txBox="1"/>
          <p:nvPr/>
        </p:nvSpPr>
        <p:spPr>
          <a:xfrm>
            <a:off x="467544" y="852364"/>
            <a:ext cx="5040560"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一次募集（前期選抜）の場合</a:t>
            </a:r>
            <a:endParaRPr lang="en-US" altLang="ja-JP" sz="2800" b="1" dirty="0"/>
          </a:p>
        </p:txBody>
      </p:sp>
    </p:spTree>
    <p:extLst>
      <p:ext uri="{BB962C8B-B14F-4D97-AF65-F5344CB8AC3E}">
        <p14:creationId xmlns:p14="http://schemas.microsoft.com/office/powerpoint/2010/main" val="1238371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14</a:t>
            </a:fld>
            <a:r>
              <a:rPr kumimoji="1" lang="en-US" altLang="ja-JP" dirty="0" smtClean="0"/>
              <a:t>/15</a:t>
            </a:r>
            <a:endParaRPr kumimoji="1" lang="ja-JP" altLang="en-US" dirty="0"/>
          </a:p>
        </p:txBody>
      </p:sp>
      <p:sp>
        <p:nvSpPr>
          <p:cNvPr id="6" name="コンテンツ プレースホルダー 2"/>
          <p:cNvSpPr txBox="1">
            <a:spLocks/>
          </p:cNvSpPr>
          <p:nvPr/>
        </p:nvSpPr>
        <p:spPr>
          <a:xfrm>
            <a:off x="452164" y="156611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b="0" dirty="0" smtClean="0"/>
              <a:t>【</a:t>
            </a:r>
            <a:r>
              <a:rPr lang="ja-JP" altLang="en-US" sz="2000" b="0" dirty="0"/>
              <a:t>県立特別支援</a:t>
            </a:r>
            <a:r>
              <a:rPr lang="ja-JP" altLang="en-US" sz="2000" b="0" dirty="0" smtClean="0"/>
              <a:t>学校分教室の</a:t>
            </a:r>
            <a:r>
              <a:rPr lang="ja-JP" altLang="en-US" sz="2000" b="0" dirty="0"/>
              <a:t>場合</a:t>
            </a:r>
            <a:r>
              <a:rPr lang="en-US" altLang="ja-JP" sz="2000" b="0" dirty="0" smtClean="0"/>
              <a:t>】</a:t>
            </a:r>
            <a:endParaRPr lang="en-US" altLang="ja-JP" sz="2000" b="0" dirty="0"/>
          </a:p>
        </p:txBody>
      </p:sp>
      <p:pic>
        <p:nvPicPr>
          <p:cNvPr id="9" name="コンテンツ プレースホルダー 8"/>
          <p:cNvPicPr>
            <a:picLocks noGrp="1" noChangeAspect="1"/>
          </p:cNvPicPr>
          <p:nvPr>
            <p:ph idx="1"/>
          </p:nvPr>
        </p:nvPicPr>
        <p:blipFill>
          <a:blip r:embed="rId2"/>
          <a:stretch>
            <a:fillRect/>
          </a:stretch>
        </p:blipFill>
        <p:spPr>
          <a:xfrm>
            <a:off x="1115616" y="2276872"/>
            <a:ext cx="6902697" cy="3312368"/>
          </a:xfrm>
          <a:prstGeom prst="rect">
            <a:avLst/>
          </a:prstGeom>
        </p:spPr>
      </p:pic>
    </p:spTree>
    <p:extLst>
      <p:ext uri="{BB962C8B-B14F-4D97-AF65-F5344CB8AC3E}">
        <p14:creationId xmlns:p14="http://schemas.microsoft.com/office/powerpoint/2010/main" val="653262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96752"/>
            <a:ext cx="8542064" cy="4973708"/>
          </a:xfrm>
        </p:spPr>
        <p:txBody>
          <a:bodyPr>
            <a:noAutofit/>
          </a:bodyPr>
          <a:lstStyle/>
          <a:p>
            <a:r>
              <a:rPr lang="ja-JP" altLang="en-US" sz="2000" dirty="0" smtClean="0"/>
              <a:t>県</a:t>
            </a:r>
            <a:r>
              <a:rPr lang="ja-JP" altLang="en-US" sz="2000" dirty="0"/>
              <a:t>立</a:t>
            </a:r>
            <a:r>
              <a:rPr lang="ja-JP" altLang="en-US" sz="2000" dirty="0" smtClean="0"/>
              <a:t>高等学校内で</a:t>
            </a:r>
            <a:r>
              <a:rPr lang="ja-JP" altLang="en-US" sz="2000" dirty="0"/>
              <a:t>教育活動を展開しています。特別支援学校本校とは施設設備等の教育環境</a:t>
            </a:r>
            <a:r>
              <a:rPr lang="ja-JP" altLang="en-US" sz="2000" dirty="0" smtClean="0"/>
              <a:t>が</a:t>
            </a:r>
            <a:r>
              <a:rPr lang="ja-JP" altLang="en-US" sz="2000" dirty="0"/>
              <a:t>異</a:t>
            </a:r>
            <a:r>
              <a:rPr lang="ja-JP" altLang="en-US" sz="2000" dirty="0" smtClean="0"/>
              <a:t>なること</a:t>
            </a:r>
            <a:r>
              <a:rPr lang="ja-JP" altLang="en-US" sz="2000" dirty="0"/>
              <a:t>から、次の２項目を条件とします</a:t>
            </a:r>
            <a:r>
              <a:rPr lang="ja-JP" altLang="en-US" sz="2000" dirty="0" smtClean="0"/>
              <a:t>。</a:t>
            </a:r>
            <a:endParaRPr lang="en-US" altLang="ja-JP" sz="2000" dirty="0" smtClean="0"/>
          </a:p>
          <a:p>
            <a:endParaRPr lang="en-US" altLang="ja-JP" sz="2000" dirty="0" smtClean="0"/>
          </a:p>
          <a:p>
            <a:pPr marL="0" indent="0">
              <a:buNone/>
            </a:pPr>
            <a:endParaRPr lang="en-US" altLang="ja-JP" sz="2000" dirty="0" smtClean="0"/>
          </a:p>
          <a:p>
            <a:pPr marL="0" indent="0">
              <a:buNone/>
            </a:pPr>
            <a:endParaRPr lang="en-US" altLang="ja-JP" sz="2000" dirty="0"/>
          </a:p>
          <a:p>
            <a:r>
              <a:rPr lang="ja-JP" altLang="ja-JP" sz="2000" dirty="0" smtClean="0"/>
              <a:t>「</a:t>
            </a:r>
            <a:r>
              <a:rPr lang="ja-JP" altLang="ja-JP" sz="2000" dirty="0"/>
              <a:t>集団活動中心の学習が可能であること（健康面・生活面で常時の配慮を必要としないこと）」、「自力通学が可能であること」の２項目を条件として「特別支援学校への志願資格を確認するための相談（志願相談）」時に志願資格を確認させていただきます。</a:t>
            </a:r>
          </a:p>
          <a:p>
            <a:r>
              <a:rPr lang="ja-JP" altLang="ja-JP" sz="2000" dirty="0" smtClean="0"/>
              <a:t>なお</a:t>
            </a:r>
            <a:r>
              <a:rPr lang="ja-JP" altLang="ja-JP" sz="2000" dirty="0"/>
              <a:t>、給食がないので、昼食を用意していただきます。</a:t>
            </a:r>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15</a:t>
            </a:fld>
            <a:r>
              <a:rPr kumimoji="1" lang="en-US" altLang="ja-JP" dirty="0" smtClean="0"/>
              <a:t>/15</a:t>
            </a:r>
          </a:p>
        </p:txBody>
      </p:sp>
      <p:sp>
        <p:nvSpPr>
          <p:cNvPr id="6" name="タイトル 1"/>
          <p:cNvSpPr>
            <a:spLocks noGrp="1"/>
          </p:cNvSpPr>
          <p:nvPr>
            <p:ph type="title"/>
          </p:nvPr>
        </p:nvSpPr>
        <p:spPr>
          <a:xfrm>
            <a:off x="971600" y="116632"/>
            <a:ext cx="7715200" cy="548680"/>
          </a:xfrm>
        </p:spPr>
        <p:txBody>
          <a:bodyPr/>
          <a:lstStyle/>
          <a:p>
            <a:pPr lvl="0"/>
            <a:r>
              <a:rPr lang="ja-JP" altLang="ja-JP" sz="3200" dirty="0"/>
              <a:t>県立特別支援学校分教室に</a:t>
            </a:r>
            <a:r>
              <a:rPr lang="ja-JP" altLang="ja-JP" sz="3200" dirty="0" smtClean="0"/>
              <a:t>ついて</a:t>
            </a:r>
            <a:endParaRPr lang="ja-JP" altLang="ja-JP" sz="2400" dirty="0"/>
          </a:p>
        </p:txBody>
      </p:sp>
      <p:sp>
        <p:nvSpPr>
          <p:cNvPr id="10" name="コンテンツ プレースホルダー 2"/>
          <p:cNvSpPr txBox="1">
            <a:spLocks/>
          </p:cNvSpPr>
          <p:nvPr/>
        </p:nvSpPr>
        <p:spPr>
          <a:xfrm>
            <a:off x="611560" y="1916832"/>
            <a:ext cx="7986024" cy="936104"/>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l"/>
            </a:pPr>
            <a:r>
              <a:rPr lang="ja-JP" altLang="ja-JP" sz="1800" b="0" dirty="0"/>
              <a:t>①「集団活動中心の学習が可能であること（健康面・生活面で常時の配慮を必要としないこと）」</a:t>
            </a:r>
          </a:p>
          <a:p>
            <a:pPr>
              <a:buFont typeface="Wingdings" panose="05000000000000000000" pitchFamily="2" charset="2"/>
              <a:buChar char="l"/>
            </a:pPr>
            <a:r>
              <a:rPr lang="ja-JP" altLang="ja-JP" sz="1800" b="0" dirty="0"/>
              <a:t>②「自力通学が可能であること」</a:t>
            </a:r>
          </a:p>
        </p:txBody>
      </p:sp>
    </p:spTree>
    <p:extLst>
      <p:ext uri="{BB962C8B-B14F-4D97-AF65-F5344CB8AC3E}">
        <p14:creationId xmlns:p14="http://schemas.microsoft.com/office/powerpoint/2010/main" val="113426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入学者選抜制度について</a:t>
            </a:r>
            <a:endParaRPr kumimoji="1" lang="ja-JP" altLang="en-US" sz="2400" dirty="0"/>
          </a:p>
        </p:txBody>
      </p:sp>
      <p:sp>
        <p:nvSpPr>
          <p:cNvPr id="3" name="コンテンツ プレースホルダー 2"/>
          <p:cNvSpPr>
            <a:spLocks noGrp="1"/>
          </p:cNvSpPr>
          <p:nvPr>
            <p:ph idx="1"/>
          </p:nvPr>
        </p:nvSpPr>
        <p:spPr>
          <a:xfrm>
            <a:off x="251520" y="2551813"/>
            <a:ext cx="8542064" cy="2677387"/>
          </a:xfrm>
        </p:spPr>
        <p:txBody>
          <a:bodyPr>
            <a:normAutofit/>
          </a:bodyPr>
          <a:lstStyle/>
          <a:p>
            <a:r>
              <a:rPr lang="en-US" altLang="ja-JP" sz="2400" dirty="0" smtClean="0"/>
              <a:t>(</a:t>
            </a:r>
            <a:r>
              <a:rPr lang="en-US" altLang="ja-JP" sz="2400" dirty="0"/>
              <a:t>1</a:t>
            </a:r>
            <a:r>
              <a:rPr lang="en-US" altLang="ja-JP" sz="2400" dirty="0" smtClean="0"/>
              <a:t>)</a:t>
            </a:r>
            <a:r>
              <a:rPr lang="ja-JP" altLang="en-US" sz="2400" dirty="0" smtClean="0"/>
              <a:t>多様</a:t>
            </a:r>
            <a:r>
              <a:rPr lang="ja-JP" altLang="en-US" sz="2400" dirty="0"/>
              <a:t>な学びの場のしくみを推進</a:t>
            </a:r>
            <a:r>
              <a:rPr lang="ja-JP" altLang="en-US" sz="2400" dirty="0" smtClean="0"/>
              <a:t>していきます。</a:t>
            </a:r>
            <a:endParaRPr lang="en-US" altLang="ja-JP" sz="2400" dirty="0" smtClean="0"/>
          </a:p>
          <a:p>
            <a:r>
              <a:rPr lang="en-US" altLang="ja-JP" sz="2400" dirty="0"/>
              <a:t>(2)</a:t>
            </a:r>
            <a:r>
              <a:rPr lang="ja-JP" altLang="en-US" sz="2400" dirty="0"/>
              <a:t>特別支援学校高等部（知的障害教育部門）への入学を希望する者で、志願資格に該当する者は全員受け入れます</a:t>
            </a:r>
            <a:r>
              <a:rPr lang="ja-JP" altLang="en-US" sz="2400" dirty="0" smtClean="0"/>
              <a:t>。</a:t>
            </a:r>
            <a:endParaRPr lang="en-US" altLang="ja-JP" sz="2400" dirty="0" smtClean="0"/>
          </a:p>
          <a:p>
            <a:r>
              <a:rPr lang="en-US" altLang="ja-JP" sz="2400" dirty="0" smtClean="0"/>
              <a:t>(</a:t>
            </a:r>
            <a:r>
              <a:rPr lang="en-US" altLang="ja-JP" sz="2400" dirty="0"/>
              <a:t>3</a:t>
            </a:r>
            <a:r>
              <a:rPr lang="en-US" altLang="ja-JP" sz="2400" dirty="0" smtClean="0"/>
              <a:t>)</a:t>
            </a:r>
            <a:r>
              <a:rPr lang="ja-JP" altLang="en-US" sz="2400" dirty="0" smtClean="0"/>
              <a:t>ただし、志願</a:t>
            </a:r>
            <a:r>
              <a:rPr lang="ja-JP" altLang="en-US" sz="2400" dirty="0"/>
              <a:t>が一部の学校に集中しないよう、在籍している学校と相談しながら、志願先の決定を支援していきます。</a:t>
            </a:r>
          </a:p>
          <a:p>
            <a:endParaRPr lang="ja-JP" altLang="en-US"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2</a:t>
            </a:fld>
            <a:r>
              <a:rPr kumimoji="1" lang="en-US" altLang="ja-JP" dirty="0" smtClean="0"/>
              <a:t>/15</a:t>
            </a:r>
          </a:p>
        </p:txBody>
      </p:sp>
      <p:sp>
        <p:nvSpPr>
          <p:cNvPr id="5" name="テキスト ボックス 4"/>
          <p:cNvSpPr txBox="1"/>
          <p:nvPr/>
        </p:nvSpPr>
        <p:spPr>
          <a:xfrm>
            <a:off x="395536" y="1628571"/>
            <a:ext cx="302433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kumimoji="1" lang="ja-JP" altLang="en-US" sz="2800" b="1" dirty="0" smtClean="0">
                <a:solidFill>
                  <a:schemeClr val="tx1">
                    <a:lumMod val="75000"/>
                    <a:lumOff val="25000"/>
                  </a:schemeClr>
                </a:solidFill>
              </a:rPr>
              <a:t>基本的な考え方</a:t>
            </a:r>
            <a:endParaRPr kumimoji="1" lang="ja-JP" altLang="en-US" sz="2800" b="1" dirty="0">
              <a:solidFill>
                <a:schemeClr val="tx1">
                  <a:lumMod val="75000"/>
                  <a:lumOff val="25000"/>
                </a:schemeClr>
              </a:solidFill>
            </a:endParaRPr>
          </a:p>
        </p:txBody>
      </p:sp>
    </p:spTree>
    <p:extLst>
      <p:ext uri="{BB962C8B-B14F-4D97-AF65-F5344CB8AC3E}">
        <p14:creationId xmlns:p14="http://schemas.microsoft.com/office/powerpoint/2010/main" val="415832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458307"/>
            <a:ext cx="8686080" cy="4714609"/>
          </a:xfrm>
        </p:spPr>
        <p:txBody>
          <a:bodyPr>
            <a:noAutofit/>
          </a:bodyPr>
          <a:lstStyle/>
          <a:p>
            <a:pPr marL="0" indent="0">
              <a:buNone/>
            </a:pPr>
            <a:r>
              <a:rPr lang="ja-JP" altLang="ja-JP" sz="2000" dirty="0"/>
              <a:t>次のすべての項目に該当する者です</a:t>
            </a:r>
            <a:r>
              <a:rPr lang="ja-JP" altLang="ja-JP" sz="2000" dirty="0" smtClean="0"/>
              <a:t>。</a:t>
            </a:r>
            <a:endParaRPr lang="en-US" altLang="ja-JP" sz="2000" dirty="0"/>
          </a:p>
          <a:p>
            <a:r>
              <a:rPr lang="ja-JP" altLang="ja-JP" sz="2000" dirty="0"/>
              <a:t>ア　本人及び保護者（親権者又は後見人をいう。以下同じ。）が県内に居住する者です。</a:t>
            </a:r>
          </a:p>
          <a:p>
            <a:r>
              <a:rPr lang="ja-JP" altLang="ja-JP" sz="2000" dirty="0"/>
              <a:t>イ　</a:t>
            </a:r>
            <a:r>
              <a:rPr lang="ja-JP" altLang="en-US" sz="2000" dirty="0"/>
              <a:t>中学校、義務教育学校、特別支援学校中学部を卒業若しくは中等教育学校の前期課程を修了した者</a:t>
            </a:r>
            <a:r>
              <a:rPr lang="ja-JP" altLang="en-US" sz="2000" dirty="0" smtClean="0"/>
              <a:t>、</a:t>
            </a:r>
            <a:r>
              <a:rPr lang="ja-JP" altLang="en-US" sz="2000" dirty="0" smtClean="0"/>
              <a:t>令和７年</a:t>
            </a:r>
            <a:r>
              <a:rPr lang="ja-JP" altLang="en-US" sz="2000" dirty="0" smtClean="0"/>
              <a:t>３月</a:t>
            </a:r>
            <a:r>
              <a:rPr lang="en-US" altLang="ja-JP" sz="2000" dirty="0"/>
              <a:t>31</a:t>
            </a:r>
            <a:r>
              <a:rPr lang="ja-JP" altLang="en-US" sz="2000" dirty="0"/>
              <a:t>日までに卒業又は修了する見込みの者、又はこれと同等以上の学力があると認められた者です。</a:t>
            </a:r>
          </a:p>
          <a:p>
            <a:r>
              <a:rPr lang="ja-JP" altLang="ja-JP" sz="2000" dirty="0" smtClean="0"/>
              <a:t>ウ</a:t>
            </a:r>
            <a:r>
              <a:rPr lang="ja-JP" altLang="ja-JP" sz="2000" dirty="0"/>
              <a:t>　知的発達の遅滞の程度</a:t>
            </a:r>
            <a:r>
              <a:rPr lang="ja-JP" altLang="ja-JP" sz="2000" dirty="0" smtClean="0"/>
              <a:t>が</a:t>
            </a:r>
            <a:r>
              <a:rPr lang="ja-JP" altLang="en-US" sz="2000" dirty="0" smtClean="0"/>
              <a:t>（ア）</a:t>
            </a:r>
            <a:r>
              <a:rPr lang="ja-JP" altLang="ja-JP" sz="2000" dirty="0" smtClean="0"/>
              <a:t>又は</a:t>
            </a:r>
            <a:r>
              <a:rPr lang="ja-JP" altLang="en-US" sz="2000" dirty="0" smtClean="0"/>
              <a:t>（イ）</a:t>
            </a:r>
            <a:r>
              <a:rPr lang="ja-JP" altLang="ja-JP" sz="2000" dirty="0" smtClean="0"/>
              <a:t>の</a:t>
            </a:r>
            <a:r>
              <a:rPr lang="ja-JP" altLang="ja-JP" sz="2000" dirty="0"/>
              <a:t>いずれかに該当する</a:t>
            </a:r>
            <a:r>
              <a:rPr lang="ja-JP" altLang="ja-JP" sz="2000" dirty="0" smtClean="0"/>
              <a:t>者</a:t>
            </a:r>
            <a:endParaRPr lang="en-US" altLang="ja-JP" sz="2000" dirty="0" smtClean="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3</a:t>
            </a:fld>
            <a:r>
              <a:rPr kumimoji="1" lang="en-US" altLang="ja-JP" dirty="0" smtClean="0"/>
              <a:t>/15</a:t>
            </a:r>
          </a:p>
        </p:txBody>
      </p:sp>
      <p:sp>
        <p:nvSpPr>
          <p:cNvPr id="5" name="テキスト ボックス 4"/>
          <p:cNvSpPr txBox="1"/>
          <p:nvPr/>
        </p:nvSpPr>
        <p:spPr>
          <a:xfrm>
            <a:off x="395536" y="836712"/>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7" name="コンテンツ プレースホルダー 2"/>
          <p:cNvSpPr txBox="1">
            <a:spLocks/>
          </p:cNvSpPr>
          <p:nvPr/>
        </p:nvSpPr>
        <p:spPr>
          <a:xfrm>
            <a:off x="683568" y="4221088"/>
            <a:ext cx="8208912" cy="21943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l"/>
            </a:pPr>
            <a:r>
              <a:rPr lang="ja-JP" altLang="en-US" sz="2000" dirty="0" smtClean="0"/>
              <a:t>（ア）</a:t>
            </a:r>
            <a:r>
              <a:rPr lang="ja-JP" altLang="ja-JP" sz="2000" dirty="0" smtClean="0"/>
              <a:t>知的発達の遅滞があり、他人との意思疎通が困難で日常生活を営むのに頻繁に援助を必要とする程度の者です。（他に障害を併せ有する場合には、その障害の程度が軽度である者に限る。</a:t>
            </a:r>
            <a:r>
              <a:rPr lang="ja-JP" altLang="en-US" sz="2000" dirty="0" smtClean="0"/>
              <a:t>）</a:t>
            </a:r>
            <a:endParaRPr lang="en-US" altLang="ja-JP" sz="2000" dirty="0"/>
          </a:p>
          <a:p>
            <a:pPr>
              <a:buFont typeface="Wingdings" panose="05000000000000000000" pitchFamily="2" charset="2"/>
              <a:buChar char="l"/>
            </a:pPr>
            <a:r>
              <a:rPr lang="ja-JP" altLang="en-US" sz="2000" dirty="0" smtClean="0"/>
              <a:t>（イ）</a:t>
            </a:r>
            <a:r>
              <a:rPr lang="ja-JP" altLang="ja-JP" sz="2000" dirty="0" smtClean="0"/>
              <a:t>知的発達の遅滞の程度が</a:t>
            </a:r>
            <a:r>
              <a:rPr lang="ja-JP" altLang="en-US" sz="2000" dirty="0" smtClean="0"/>
              <a:t>（ア）</a:t>
            </a:r>
            <a:r>
              <a:rPr lang="ja-JP" altLang="ja-JP" sz="2000" dirty="0" smtClean="0"/>
              <a:t>に掲げる程度に達しない者のうち、社会生活への適応が著しく困難な者です。（他に障害を併せ有する場合には、その障害の程度が軽度である者に限る。）</a:t>
            </a:r>
            <a:endParaRPr lang="ja-JP" altLang="en-US" sz="2000" dirty="0" smtClean="0"/>
          </a:p>
          <a:p>
            <a:endParaRPr lang="ja-JP" altLang="en-US" sz="2000"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一次募集（前期選抜）</a:t>
            </a:r>
            <a:endParaRPr kumimoji="1" lang="ja-JP" altLang="en-US" sz="2400" dirty="0"/>
          </a:p>
        </p:txBody>
      </p:sp>
    </p:spTree>
    <p:extLst>
      <p:ext uri="{BB962C8B-B14F-4D97-AF65-F5344CB8AC3E}">
        <p14:creationId xmlns:p14="http://schemas.microsoft.com/office/powerpoint/2010/main" val="411377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801415"/>
            <a:ext cx="8542064" cy="2851721"/>
          </a:xfrm>
        </p:spPr>
        <p:txBody>
          <a:bodyPr>
            <a:noAutofit/>
          </a:bodyPr>
          <a:lstStyle/>
          <a:p>
            <a:r>
              <a:rPr lang="ja-JP" altLang="ja-JP" sz="2000" dirty="0" smtClean="0"/>
              <a:t>エ</a:t>
            </a:r>
            <a:r>
              <a:rPr lang="ja-JP" altLang="ja-JP" sz="2000" dirty="0"/>
              <a:t>　志願しようとする特別支援学校の指定地域、指定する施設又は調整地域に居住して</a:t>
            </a:r>
            <a:r>
              <a:rPr lang="ja-JP" altLang="ja-JP" sz="2000" dirty="0" smtClean="0"/>
              <a:t>いる</a:t>
            </a:r>
            <a:r>
              <a:rPr lang="ja-JP" altLang="ja-JP" sz="2000" dirty="0"/>
              <a:t>者（各特別支援学校の指定地域、指定する施設及び調整地域は別表のとおりと</a:t>
            </a:r>
            <a:r>
              <a:rPr lang="ja-JP" altLang="ja-JP" sz="2000" dirty="0" smtClean="0"/>
              <a:t>する</a:t>
            </a:r>
            <a:r>
              <a:rPr lang="ja-JP" altLang="ja-JP" sz="2000" dirty="0"/>
              <a:t>。）です。</a:t>
            </a:r>
          </a:p>
          <a:p>
            <a:r>
              <a:rPr lang="ja-JP" altLang="ja-JP" sz="2000" dirty="0"/>
              <a:t>オ　特別支援学校で実施する一次募集（前期選抜）に係る「特別支援学校への志願資格</a:t>
            </a:r>
            <a:r>
              <a:rPr lang="ja-JP" altLang="ja-JP" sz="2000" dirty="0" smtClean="0"/>
              <a:t>を確認</a:t>
            </a:r>
            <a:r>
              <a:rPr lang="ja-JP" altLang="ja-JP" sz="2000" dirty="0"/>
              <a:t>するための相談」を済ませた者です。</a:t>
            </a:r>
          </a:p>
          <a:p>
            <a:r>
              <a:rPr lang="ja-JP" altLang="ja-JP" sz="2000" dirty="0"/>
              <a:t>カ　横浜市立日野中央高等特別支援学校、横浜市立二つ橋高等特別支援学校、横浜市立</a:t>
            </a:r>
            <a:r>
              <a:rPr lang="ja-JP" altLang="ja-JP" sz="2000" dirty="0" smtClean="0"/>
              <a:t>若葉</a:t>
            </a:r>
            <a:r>
              <a:rPr lang="ja-JP" altLang="ja-JP" sz="2000" dirty="0"/>
              <a:t>台特別支援学校、又は川崎市立中央支援学校分教室</a:t>
            </a:r>
            <a:r>
              <a:rPr lang="ja-JP" altLang="ja-JP" sz="2000" dirty="0" smtClean="0"/>
              <a:t>の</a:t>
            </a:r>
            <a:r>
              <a:rPr lang="ja-JP" altLang="en-US" sz="2000" dirty="0" smtClean="0"/>
              <a:t>令和７年</a:t>
            </a:r>
            <a:r>
              <a:rPr lang="ja-JP" altLang="ja-JP" sz="2000" dirty="0" smtClean="0"/>
              <a:t>度</a:t>
            </a:r>
            <a:r>
              <a:rPr lang="ja-JP" altLang="ja-JP" sz="2000" dirty="0"/>
              <a:t>入学者選抜の</a:t>
            </a:r>
            <a:r>
              <a:rPr lang="ja-JP" altLang="ja-JP" sz="2000" dirty="0" smtClean="0"/>
              <a:t>志願を</a:t>
            </a:r>
            <a:r>
              <a:rPr lang="ja-JP" altLang="ja-JP" sz="2000" dirty="0"/>
              <a:t>しない者です</a:t>
            </a:r>
            <a:r>
              <a:rPr lang="ja-JP" altLang="ja-JP" sz="2000" dirty="0" smtClean="0"/>
              <a:t>。</a:t>
            </a:r>
            <a:endParaRPr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4</a:t>
            </a:fld>
            <a:r>
              <a:rPr kumimoji="1" lang="en-US" altLang="ja-JP" dirty="0" smtClean="0"/>
              <a:t>/15</a:t>
            </a:r>
          </a:p>
        </p:txBody>
      </p:sp>
      <p:sp>
        <p:nvSpPr>
          <p:cNvPr id="5" name="タイトル 1"/>
          <p:cNvSpPr>
            <a:spLocks noGrp="1"/>
          </p:cNvSpPr>
          <p:nvPr>
            <p:ph type="title"/>
          </p:nvPr>
        </p:nvSpPr>
        <p:spPr>
          <a:xfrm>
            <a:off x="971600" y="116632"/>
            <a:ext cx="7715200" cy="548680"/>
          </a:xfrm>
        </p:spPr>
        <p:txBody>
          <a:bodyPr/>
          <a:lstStyle/>
          <a:p>
            <a:r>
              <a:rPr kumimoji="1" lang="ja-JP" altLang="en-US" sz="3200" dirty="0" smtClean="0"/>
              <a:t>一次募集（前期選抜）</a:t>
            </a:r>
            <a:endParaRPr kumimoji="1" lang="ja-JP" altLang="en-US" sz="2400" dirty="0"/>
          </a:p>
        </p:txBody>
      </p:sp>
    </p:spTree>
    <p:extLst>
      <p:ext uri="{BB962C8B-B14F-4D97-AF65-F5344CB8AC3E}">
        <p14:creationId xmlns:p14="http://schemas.microsoft.com/office/powerpoint/2010/main" val="132308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975749"/>
            <a:ext cx="8352928" cy="3829515"/>
          </a:xfrm>
        </p:spPr>
        <p:txBody>
          <a:bodyPr>
            <a:normAutofit fontScale="62500" lnSpcReduction="20000"/>
          </a:bodyPr>
          <a:lstStyle/>
          <a:p>
            <a:pPr lvl="0" hangingPunct="0">
              <a:lnSpc>
                <a:spcPct val="120000"/>
              </a:lnSpc>
            </a:pPr>
            <a:r>
              <a:rPr lang="ja-JP" altLang="en-US" dirty="0" smtClean="0"/>
              <a:t>志願</a:t>
            </a:r>
            <a:r>
              <a:rPr lang="ja-JP" altLang="en-US" dirty="0"/>
              <a:t>相談受付期間</a:t>
            </a:r>
            <a:r>
              <a:rPr lang="ja-JP" altLang="en-US" dirty="0" smtClean="0"/>
              <a:t>：</a:t>
            </a:r>
            <a:r>
              <a:rPr lang="ja-JP" altLang="en-US" dirty="0" smtClean="0"/>
              <a:t>令和６年９月</a:t>
            </a:r>
            <a:r>
              <a:rPr lang="ja-JP" altLang="en-US" dirty="0"/>
              <a:t>２</a:t>
            </a:r>
            <a:r>
              <a:rPr lang="ja-JP" altLang="en-US" dirty="0" smtClean="0"/>
              <a:t>日</a:t>
            </a:r>
            <a:r>
              <a:rPr lang="ja-JP" altLang="en-US" dirty="0" smtClean="0"/>
              <a:t>（月）</a:t>
            </a:r>
            <a:r>
              <a:rPr lang="ja-JP" altLang="en-US" dirty="0"/>
              <a:t>～</a:t>
            </a:r>
            <a:r>
              <a:rPr lang="en-US" altLang="ja-JP" dirty="0"/>
              <a:t>10</a:t>
            </a:r>
            <a:r>
              <a:rPr lang="ja-JP" altLang="en-US" dirty="0" smtClean="0"/>
              <a:t>月</a:t>
            </a:r>
            <a:r>
              <a:rPr lang="en-US" altLang="ja-JP" dirty="0"/>
              <a:t>15</a:t>
            </a:r>
            <a:r>
              <a:rPr lang="ja-JP" altLang="en-US" dirty="0" smtClean="0"/>
              <a:t>日（火）</a:t>
            </a:r>
            <a:endParaRPr lang="ja-JP" altLang="en-US" dirty="0"/>
          </a:p>
          <a:p>
            <a:pPr lvl="0" hangingPunct="0">
              <a:lnSpc>
                <a:spcPct val="120000"/>
              </a:lnSpc>
            </a:pPr>
            <a:r>
              <a:rPr lang="ja-JP" altLang="en-US" dirty="0" smtClean="0"/>
              <a:t>志願</a:t>
            </a:r>
            <a:r>
              <a:rPr lang="ja-JP" altLang="en-US" dirty="0"/>
              <a:t>相談期間　　</a:t>
            </a:r>
            <a:r>
              <a:rPr lang="ja-JP" altLang="en-US" dirty="0" smtClean="0"/>
              <a:t>：</a:t>
            </a:r>
            <a:r>
              <a:rPr lang="ja-JP" altLang="en-US" dirty="0" smtClean="0"/>
              <a:t>令和６年９月</a:t>
            </a:r>
            <a:r>
              <a:rPr lang="ja-JP" altLang="en-US" dirty="0"/>
              <a:t>５</a:t>
            </a:r>
            <a:r>
              <a:rPr lang="ja-JP" altLang="en-US" dirty="0" smtClean="0"/>
              <a:t>日</a:t>
            </a:r>
            <a:r>
              <a:rPr lang="ja-JP" altLang="en-US" dirty="0" smtClean="0"/>
              <a:t>（木）～</a:t>
            </a:r>
            <a:r>
              <a:rPr lang="en-US" altLang="ja-JP" dirty="0" smtClean="0"/>
              <a:t>10</a:t>
            </a:r>
            <a:r>
              <a:rPr lang="ja-JP" altLang="en-US" dirty="0" smtClean="0"/>
              <a:t>月</a:t>
            </a:r>
            <a:r>
              <a:rPr lang="en-US" altLang="ja-JP" dirty="0"/>
              <a:t>18</a:t>
            </a:r>
            <a:r>
              <a:rPr lang="ja-JP" altLang="en-US" dirty="0" smtClean="0"/>
              <a:t>日</a:t>
            </a:r>
            <a:r>
              <a:rPr lang="ja-JP" altLang="en-US" dirty="0" smtClean="0"/>
              <a:t>（金）</a:t>
            </a:r>
            <a:endParaRPr lang="ja-JP" altLang="en-US" dirty="0"/>
          </a:p>
          <a:p>
            <a:pPr lvl="0" hangingPunct="0">
              <a:lnSpc>
                <a:spcPct val="120000"/>
              </a:lnSpc>
            </a:pPr>
            <a:r>
              <a:rPr lang="ja-JP" altLang="en-US" dirty="0" smtClean="0"/>
              <a:t>願書</a:t>
            </a:r>
            <a:r>
              <a:rPr lang="ja-JP" altLang="en-US" dirty="0"/>
              <a:t>配付期間 </a:t>
            </a:r>
            <a:r>
              <a:rPr lang="ja-JP" altLang="en-US" dirty="0" smtClean="0"/>
              <a:t> </a:t>
            </a:r>
            <a:r>
              <a:rPr lang="ja-JP" altLang="en-US" dirty="0"/>
              <a:t>　 </a:t>
            </a:r>
            <a:r>
              <a:rPr lang="ja-JP" altLang="en-US" dirty="0" smtClean="0"/>
              <a:t>：</a:t>
            </a:r>
            <a:r>
              <a:rPr lang="ja-JP" altLang="en-US" dirty="0" smtClean="0"/>
              <a:t>令和６年</a:t>
            </a:r>
            <a:r>
              <a:rPr lang="en-US" altLang="ja-JP" dirty="0" smtClean="0"/>
              <a:t>11</a:t>
            </a:r>
            <a:r>
              <a:rPr lang="ja-JP" altLang="en-US" dirty="0" smtClean="0"/>
              <a:t>月</a:t>
            </a:r>
            <a:r>
              <a:rPr lang="ja-JP" altLang="en-US" dirty="0"/>
              <a:t>６</a:t>
            </a:r>
            <a:r>
              <a:rPr lang="ja-JP" altLang="en-US" dirty="0" smtClean="0"/>
              <a:t>日</a:t>
            </a:r>
            <a:r>
              <a:rPr lang="ja-JP" altLang="en-US" dirty="0" smtClean="0"/>
              <a:t>（水）</a:t>
            </a:r>
            <a:r>
              <a:rPr lang="ja-JP" altLang="en-US" dirty="0"/>
              <a:t>～</a:t>
            </a:r>
            <a:r>
              <a:rPr lang="en-US" altLang="ja-JP" dirty="0"/>
              <a:t>11</a:t>
            </a:r>
            <a:r>
              <a:rPr lang="ja-JP" altLang="en-US" dirty="0" smtClean="0"/>
              <a:t>月</a:t>
            </a:r>
            <a:r>
              <a:rPr lang="ja-JP" altLang="en-US" dirty="0"/>
              <a:t>８</a:t>
            </a:r>
            <a:r>
              <a:rPr lang="ja-JP" altLang="en-US" dirty="0" smtClean="0"/>
              <a:t>日</a:t>
            </a:r>
            <a:r>
              <a:rPr lang="ja-JP" altLang="en-US" dirty="0"/>
              <a:t>（金）</a:t>
            </a:r>
          </a:p>
          <a:p>
            <a:pPr lvl="0" hangingPunct="0">
              <a:lnSpc>
                <a:spcPct val="120000"/>
              </a:lnSpc>
            </a:pPr>
            <a:r>
              <a:rPr lang="ja-JP" altLang="en-US" dirty="0" smtClean="0"/>
              <a:t>募集</a:t>
            </a:r>
            <a:r>
              <a:rPr lang="ja-JP" altLang="en-US" dirty="0"/>
              <a:t>期間　　　　</a:t>
            </a:r>
            <a:r>
              <a:rPr lang="ja-JP" altLang="en-US" dirty="0" smtClean="0"/>
              <a:t>：</a:t>
            </a:r>
            <a:r>
              <a:rPr lang="ja-JP" altLang="en-US" dirty="0" smtClean="0"/>
              <a:t>令和６年</a:t>
            </a:r>
            <a:r>
              <a:rPr lang="en-US" altLang="ja-JP" dirty="0" smtClean="0"/>
              <a:t>11</a:t>
            </a:r>
            <a:r>
              <a:rPr lang="ja-JP" altLang="en-US" dirty="0" smtClean="0"/>
              <a:t>月</a:t>
            </a:r>
            <a:r>
              <a:rPr lang="en-US" altLang="ja-JP" dirty="0"/>
              <a:t>18</a:t>
            </a:r>
            <a:r>
              <a:rPr lang="ja-JP" altLang="en-US" dirty="0" smtClean="0"/>
              <a:t>日</a:t>
            </a:r>
            <a:r>
              <a:rPr lang="ja-JP" altLang="en-US" dirty="0" smtClean="0"/>
              <a:t>（月）～</a:t>
            </a:r>
            <a:r>
              <a:rPr lang="en-US" altLang="ja-JP" dirty="0"/>
              <a:t>11</a:t>
            </a:r>
            <a:r>
              <a:rPr lang="ja-JP" altLang="en-US" dirty="0" smtClean="0"/>
              <a:t>月</a:t>
            </a:r>
            <a:r>
              <a:rPr lang="en-US" altLang="ja-JP" dirty="0"/>
              <a:t>20</a:t>
            </a:r>
            <a:r>
              <a:rPr lang="ja-JP" altLang="en-US" dirty="0" smtClean="0"/>
              <a:t>日</a:t>
            </a:r>
            <a:r>
              <a:rPr lang="ja-JP" altLang="en-US" dirty="0" smtClean="0"/>
              <a:t>（水）</a:t>
            </a:r>
            <a:endParaRPr lang="ja-JP" altLang="en-US" dirty="0"/>
          </a:p>
          <a:p>
            <a:pPr lvl="0" hangingPunct="0">
              <a:lnSpc>
                <a:spcPct val="120000"/>
              </a:lnSpc>
            </a:pPr>
            <a:r>
              <a:rPr lang="ja-JP" altLang="en-US" dirty="0" smtClean="0"/>
              <a:t>志願</a:t>
            </a:r>
            <a:r>
              <a:rPr lang="ja-JP" altLang="en-US" dirty="0"/>
              <a:t>調整期間　</a:t>
            </a:r>
            <a:r>
              <a:rPr lang="ja-JP" altLang="en-US" dirty="0" smtClean="0"/>
              <a:t>   ：</a:t>
            </a:r>
            <a:r>
              <a:rPr lang="ja-JP" altLang="en-US" dirty="0" smtClean="0"/>
              <a:t>令和６年</a:t>
            </a:r>
            <a:r>
              <a:rPr lang="en-US" altLang="ja-JP" dirty="0" smtClean="0"/>
              <a:t>11</a:t>
            </a:r>
            <a:r>
              <a:rPr lang="ja-JP" altLang="en-US" dirty="0" smtClean="0"/>
              <a:t>月</a:t>
            </a:r>
            <a:r>
              <a:rPr lang="en-US" altLang="ja-JP" dirty="0"/>
              <a:t>21</a:t>
            </a:r>
            <a:r>
              <a:rPr lang="ja-JP" altLang="en-US" dirty="0" smtClean="0"/>
              <a:t>日（木）</a:t>
            </a:r>
            <a:r>
              <a:rPr lang="ja-JP" altLang="en-US" dirty="0" smtClean="0"/>
              <a:t>・</a:t>
            </a:r>
            <a:r>
              <a:rPr lang="en-US" altLang="ja-JP" dirty="0"/>
              <a:t>11</a:t>
            </a:r>
            <a:r>
              <a:rPr lang="ja-JP" altLang="en-US" dirty="0" smtClean="0"/>
              <a:t>月</a:t>
            </a:r>
            <a:r>
              <a:rPr lang="en-US" altLang="ja-JP" dirty="0"/>
              <a:t>22</a:t>
            </a:r>
            <a:r>
              <a:rPr lang="ja-JP" altLang="en-US" dirty="0" smtClean="0"/>
              <a:t>日（金）</a:t>
            </a:r>
            <a:endParaRPr lang="ja-JP" altLang="en-US" dirty="0"/>
          </a:p>
          <a:p>
            <a:pPr lvl="0" hangingPunct="0">
              <a:lnSpc>
                <a:spcPct val="120000"/>
              </a:lnSpc>
            </a:pPr>
            <a:r>
              <a:rPr lang="ja-JP" altLang="en-US" dirty="0" smtClean="0"/>
              <a:t>選抜</a:t>
            </a:r>
            <a:r>
              <a:rPr lang="ja-JP" altLang="en-US" dirty="0"/>
              <a:t>日　　　　　</a:t>
            </a:r>
            <a:r>
              <a:rPr lang="ja-JP" altLang="en-US" dirty="0" smtClean="0"/>
              <a:t>：</a:t>
            </a:r>
            <a:r>
              <a:rPr lang="ja-JP" altLang="en-US" dirty="0" smtClean="0"/>
              <a:t>令和６年</a:t>
            </a:r>
            <a:r>
              <a:rPr lang="en-US" altLang="ja-JP" dirty="0" smtClean="0"/>
              <a:t>12</a:t>
            </a:r>
            <a:r>
              <a:rPr lang="ja-JP" altLang="en-US" dirty="0" smtClean="0"/>
              <a:t>月５日</a:t>
            </a:r>
            <a:r>
              <a:rPr lang="ja-JP" altLang="en-US" dirty="0"/>
              <a:t>（木）</a:t>
            </a:r>
          </a:p>
          <a:p>
            <a:pPr lvl="0" hangingPunct="0">
              <a:lnSpc>
                <a:spcPct val="120000"/>
              </a:lnSpc>
            </a:pPr>
            <a:r>
              <a:rPr lang="ja-JP" altLang="en-US" dirty="0" smtClean="0"/>
              <a:t>選抜</a:t>
            </a:r>
            <a:r>
              <a:rPr lang="ja-JP" altLang="en-US" dirty="0"/>
              <a:t>予備日　　　</a:t>
            </a:r>
            <a:r>
              <a:rPr lang="ja-JP" altLang="en-US" dirty="0" smtClean="0"/>
              <a:t>：</a:t>
            </a:r>
            <a:r>
              <a:rPr lang="ja-JP" altLang="en-US" dirty="0" smtClean="0"/>
              <a:t>令和６年</a:t>
            </a:r>
            <a:r>
              <a:rPr lang="en-US" altLang="ja-JP" dirty="0" smtClean="0"/>
              <a:t>12</a:t>
            </a:r>
            <a:r>
              <a:rPr lang="ja-JP" altLang="en-US" dirty="0" smtClean="0"/>
              <a:t>月６日</a:t>
            </a:r>
            <a:r>
              <a:rPr lang="ja-JP" altLang="en-US" dirty="0"/>
              <a:t>（金）～</a:t>
            </a:r>
            <a:r>
              <a:rPr lang="en-US" altLang="ja-JP" dirty="0"/>
              <a:t>12</a:t>
            </a:r>
            <a:r>
              <a:rPr lang="ja-JP" altLang="en-US" dirty="0" smtClean="0"/>
              <a:t>月</a:t>
            </a:r>
            <a:r>
              <a:rPr lang="en-US" altLang="ja-JP" dirty="0"/>
              <a:t>13</a:t>
            </a:r>
            <a:r>
              <a:rPr lang="ja-JP" altLang="en-US" dirty="0" smtClean="0"/>
              <a:t>日</a:t>
            </a:r>
            <a:r>
              <a:rPr lang="ja-JP" altLang="en-US" dirty="0" smtClean="0"/>
              <a:t>（金）</a:t>
            </a:r>
            <a:endParaRPr lang="en-US" altLang="ja-JP" dirty="0" smtClean="0"/>
          </a:p>
          <a:p>
            <a:pPr marL="0" lvl="0" indent="0" hangingPunct="0">
              <a:lnSpc>
                <a:spcPct val="120000"/>
              </a:lnSpc>
              <a:buNone/>
            </a:pPr>
            <a:r>
              <a:rPr lang="ja-JP" altLang="en-US" dirty="0" smtClean="0"/>
              <a:t>　　　　　　　　　　のうち</a:t>
            </a:r>
            <a:r>
              <a:rPr lang="ja-JP" altLang="en-US" dirty="0"/>
              <a:t>、各学校が指定する日</a:t>
            </a:r>
          </a:p>
          <a:p>
            <a:pPr hangingPunct="0">
              <a:lnSpc>
                <a:spcPct val="120000"/>
              </a:lnSpc>
            </a:pPr>
            <a:r>
              <a:rPr lang="ja-JP" altLang="en-US" dirty="0" smtClean="0"/>
              <a:t>合格</a:t>
            </a:r>
            <a:r>
              <a:rPr lang="ja-JP" altLang="en-US" dirty="0"/>
              <a:t>発表</a:t>
            </a:r>
            <a:r>
              <a:rPr lang="ja-JP" altLang="en-US" dirty="0"/>
              <a:t>日　　　</a:t>
            </a:r>
            <a:r>
              <a:rPr lang="ja-JP" altLang="en-US" dirty="0" smtClean="0"/>
              <a:t>：</a:t>
            </a:r>
            <a:r>
              <a:rPr lang="ja-JP" altLang="en-US" dirty="0"/>
              <a:t>令和６年</a:t>
            </a:r>
            <a:r>
              <a:rPr lang="en-US" altLang="ja-JP" dirty="0"/>
              <a:t>12</a:t>
            </a:r>
            <a:r>
              <a:rPr lang="ja-JP" altLang="en-US" dirty="0"/>
              <a:t>月</a:t>
            </a:r>
            <a:r>
              <a:rPr lang="en-US" altLang="ja-JP" dirty="0"/>
              <a:t>12</a:t>
            </a:r>
            <a:r>
              <a:rPr lang="ja-JP" altLang="en-US" dirty="0"/>
              <a:t>日（木</a:t>
            </a:r>
            <a:r>
              <a:rPr lang="ja-JP" altLang="en-US" dirty="0" smtClean="0"/>
              <a:t>）</a:t>
            </a:r>
            <a:r>
              <a:rPr lang="ja-JP" altLang="en-US" dirty="0"/>
              <a:t>～</a:t>
            </a:r>
            <a:r>
              <a:rPr lang="en-US" altLang="ja-JP" dirty="0"/>
              <a:t>12</a:t>
            </a:r>
            <a:r>
              <a:rPr lang="ja-JP" altLang="en-US" dirty="0"/>
              <a:t>月</a:t>
            </a:r>
            <a:r>
              <a:rPr lang="en-US" altLang="ja-JP" dirty="0"/>
              <a:t>16</a:t>
            </a:r>
            <a:r>
              <a:rPr lang="ja-JP" altLang="en-US" dirty="0"/>
              <a:t>日（月）</a:t>
            </a:r>
          </a:p>
          <a:p>
            <a:pPr marL="0" lvl="0" indent="0" hangingPunct="0">
              <a:lnSpc>
                <a:spcPct val="120000"/>
              </a:lnSpc>
              <a:buNone/>
            </a:pPr>
            <a:r>
              <a:rPr lang="ja-JP" altLang="en-US" dirty="0" smtClean="0"/>
              <a:t>（</a:t>
            </a:r>
            <a:r>
              <a:rPr lang="ja-JP" altLang="en-US" dirty="0"/>
              <a:t>合格通知発送日</a:t>
            </a:r>
            <a:r>
              <a:rPr lang="ja-JP" altLang="en-US" dirty="0" smtClean="0"/>
              <a:t>）</a:t>
            </a:r>
            <a:r>
              <a:rPr lang="ja-JP" altLang="en-US" dirty="0" smtClean="0"/>
              <a:t>　　　　　　　　　　　　　　　　　　　　</a:t>
            </a:r>
            <a:endParaRPr lang="ja-JP" altLang="en-US"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5</a:t>
            </a:fld>
            <a:r>
              <a:rPr kumimoji="1" lang="en-US" altLang="ja-JP" dirty="0" smtClean="0"/>
              <a:t>/15</a:t>
            </a:r>
            <a:endParaRPr kumimoji="1" lang="ja-JP" altLang="en-US" dirty="0"/>
          </a:p>
        </p:txBody>
      </p:sp>
      <p:sp>
        <p:nvSpPr>
          <p:cNvPr id="5" name="テキスト ボックス 4"/>
          <p:cNvSpPr txBox="1"/>
          <p:nvPr/>
        </p:nvSpPr>
        <p:spPr>
          <a:xfrm>
            <a:off x="395536" y="1052736"/>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7" name="タイトル 1"/>
          <p:cNvSpPr>
            <a:spLocks noGrp="1"/>
          </p:cNvSpPr>
          <p:nvPr>
            <p:ph type="title"/>
          </p:nvPr>
        </p:nvSpPr>
        <p:spPr>
          <a:xfrm>
            <a:off x="971600" y="116632"/>
            <a:ext cx="7715200" cy="548680"/>
          </a:xfrm>
        </p:spPr>
        <p:txBody>
          <a:bodyPr/>
          <a:lstStyle/>
          <a:p>
            <a:r>
              <a:rPr kumimoji="1" lang="ja-JP" altLang="en-US" sz="3200" dirty="0" smtClean="0"/>
              <a:t>一次募集（前期選抜）</a:t>
            </a:r>
            <a:endParaRPr kumimoji="1" lang="ja-JP" altLang="en-US" sz="2400" dirty="0"/>
          </a:p>
        </p:txBody>
      </p:sp>
    </p:spTree>
    <p:extLst>
      <p:ext uri="{BB962C8B-B14F-4D97-AF65-F5344CB8AC3E}">
        <p14:creationId xmlns:p14="http://schemas.microsoft.com/office/powerpoint/2010/main" val="324337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132856"/>
            <a:ext cx="8542064" cy="3181443"/>
          </a:xfrm>
        </p:spPr>
        <p:txBody>
          <a:bodyPr>
            <a:noAutofit/>
          </a:bodyPr>
          <a:lstStyle/>
          <a:p>
            <a:pPr marL="0" indent="0">
              <a:buNone/>
            </a:pPr>
            <a:r>
              <a:rPr lang="ja-JP" altLang="ja-JP" sz="2000" dirty="0" smtClean="0"/>
              <a:t>次</a:t>
            </a:r>
            <a:r>
              <a:rPr lang="ja-JP" altLang="ja-JP" sz="2000" dirty="0"/>
              <a:t>の項目に該当する者です。</a:t>
            </a:r>
          </a:p>
          <a:p>
            <a:pPr lvl="0"/>
            <a:r>
              <a:rPr lang="ja-JP" altLang="ja-JP" sz="2000" dirty="0"/>
              <a:t>一次募集（前期選抜）の志願資格のアからウの全てに該当する者です。</a:t>
            </a:r>
          </a:p>
          <a:p>
            <a:r>
              <a:rPr lang="ja-JP" altLang="ja-JP" sz="2000" dirty="0"/>
              <a:t>県立の特別支援学校高等部（知的障害教育部門）</a:t>
            </a:r>
            <a:r>
              <a:rPr lang="ja-JP" altLang="ja-JP" sz="2000" dirty="0" smtClean="0"/>
              <a:t>の</a:t>
            </a:r>
            <a:r>
              <a:rPr lang="ja-JP" altLang="en-US" sz="2000" dirty="0" smtClean="0"/>
              <a:t>令和７年</a:t>
            </a:r>
            <a:r>
              <a:rPr lang="ja-JP" altLang="ja-JP" sz="2000" dirty="0" smtClean="0"/>
              <a:t>度</a:t>
            </a:r>
            <a:r>
              <a:rPr lang="ja-JP" altLang="ja-JP" sz="2000" dirty="0"/>
              <a:t>一次募集（前期選抜）を志願した者又は県内の市立特別支援学校高等部（知的障害教育部門）</a:t>
            </a:r>
            <a:r>
              <a:rPr lang="ja-JP" altLang="ja-JP" sz="2000" dirty="0" smtClean="0"/>
              <a:t>の</a:t>
            </a:r>
            <a:r>
              <a:rPr lang="ja-JP" altLang="en-US" sz="2000" dirty="0" smtClean="0"/>
              <a:t>令和７年</a:t>
            </a:r>
            <a:r>
              <a:rPr lang="ja-JP" altLang="ja-JP" sz="2000" dirty="0" smtClean="0"/>
              <a:t>度</a:t>
            </a:r>
            <a:r>
              <a:rPr lang="ja-JP" altLang="ja-JP" sz="2000" dirty="0"/>
              <a:t>入学者選抜を志願した者のうち、合格になっていない者です</a:t>
            </a:r>
            <a:r>
              <a:rPr lang="ja-JP" altLang="ja-JP" sz="2000" dirty="0" smtClean="0"/>
              <a:t>。</a:t>
            </a:r>
            <a:r>
              <a:rPr lang="ja-JP" altLang="en-US" sz="2000" dirty="0" smtClean="0"/>
              <a:t>（志願したものの自ら受検しなかった者、合格を辞退した者を除きます。）</a:t>
            </a:r>
            <a:endParaRPr lang="en-US" altLang="ja-JP" sz="2000" dirty="0" smtClean="0"/>
          </a:p>
          <a:p>
            <a:r>
              <a:rPr lang="ja-JP" altLang="ja-JP" sz="2000" dirty="0" smtClean="0"/>
              <a:t>特別</a:t>
            </a:r>
            <a:r>
              <a:rPr lang="ja-JP" altLang="ja-JP" sz="2000" dirty="0"/>
              <a:t>支援学校で実施する一次募集（後期選抜）に係る「特別支援学校への志願資格を確認するための相談」を済ませた者です</a:t>
            </a:r>
            <a:r>
              <a:rPr lang="ja-JP" altLang="ja-JP" sz="2000" dirty="0" smtClean="0"/>
              <a:t>。</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6</a:t>
            </a:fld>
            <a:r>
              <a:rPr kumimoji="1" lang="en-US" altLang="ja-JP" dirty="0" smtClean="0"/>
              <a:t>/15</a:t>
            </a:r>
          </a:p>
        </p:txBody>
      </p:sp>
      <p:sp>
        <p:nvSpPr>
          <p:cNvPr id="5" name="テキスト ボックス 4"/>
          <p:cNvSpPr txBox="1"/>
          <p:nvPr/>
        </p:nvSpPr>
        <p:spPr>
          <a:xfrm>
            <a:off x="395536" y="1124515"/>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一次募集（後期選抜）</a:t>
            </a:r>
            <a:endParaRPr kumimoji="1" lang="ja-JP" altLang="en-US" sz="2400" dirty="0"/>
          </a:p>
        </p:txBody>
      </p:sp>
    </p:spTree>
    <p:extLst>
      <p:ext uri="{BB962C8B-B14F-4D97-AF65-F5344CB8AC3E}">
        <p14:creationId xmlns:p14="http://schemas.microsoft.com/office/powerpoint/2010/main" val="3489223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988840"/>
            <a:ext cx="9001000" cy="3469475"/>
          </a:xfrm>
        </p:spPr>
        <p:txBody>
          <a:bodyPr>
            <a:noAutofit/>
          </a:bodyPr>
          <a:lstStyle/>
          <a:p>
            <a:pPr lvl="0" hangingPunct="0"/>
            <a:r>
              <a:rPr lang="ja-JP" altLang="en-US" sz="2000" dirty="0"/>
              <a:t>志願相談受付期間</a:t>
            </a:r>
            <a:r>
              <a:rPr lang="ja-JP" altLang="en-US" sz="2000" dirty="0" smtClean="0"/>
              <a:t>：</a:t>
            </a:r>
            <a:r>
              <a:rPr lang="ja-JP" altLang="en-US" sz="2000" dirty="0" smtClean="0"/>
              <a:t>令和６年</a:t>
            </a:r>
            <a:r>
              <a:rPr lang="en-US" altLang="ja-JP" sz="2000" dirty="0" smtClean="0"/>
              <a:t>12</a:t>
            </a:r>
            <a:r>
              <a:rPr lang="ja-JP" altLang="en-US" sz="2000" dirty="0" smtClean="0"/>
              <a:t>月</a:t>
            </a:r>
            <a:r>
              <a:rPr lang="en-US" altLang="ja-JP" sz="2000" dirty="0"/>
              <a:t>19</a:t>
            </a:r>
            <a:r>
              <a:rPr lang="ja-JP" altLang="en-US" sz="2000" dirty="0" smtClean="0"/>
              <a:t>日</a:t>
            </a:r>
            <a:r>
              <a:rPr lang="ja-JP" altLang="en-US" sz="2000" dirty="0" smtClean="0"/>
              <a:t>（木）～</a:t>
            </a:r>
            <a:r>
              <a:rPr lang="en-US" altLang="ja-JP" sz="2000" dirty="0"/>
              <a:t>12</a:t>
            </a:r>
            <a:r>
              <a:rPr lang="ja-JP" altLang="en-US" sz="2000" dirty="0" smtClean="0"/>
              <a:t>月</a:t>
            </a:r>
            <a:r>
              <a:rPr lang="en-US" altLang="ja-JP" sz="2000" dirty="0"/>
              <a:t>20</a:t>
            </a:r>
            <a:r>
              <a:rPr lang="ja-JP" altLang="en-US" sz="2000" dirty="0" smtClean="0"/>
              <a:t>日</a:t>
            </a:r>
            <a:r>
              <a:rPr lang="ja-JP" altLang="en-US" sz="2000" dirty="0" smtClean="0"/>
              <a:t>（金）</a:t>
            </a:r>
            <a:endParaRPr lang="ja-JP" altLang="en-US" sz="2000" dirty="0"/>
          </a:p>
          <a:p>
            <a:pPr lvl="0" hangingPunct="0"/>
            <a:r>
              <a:rPr lang="ja-JP" altLang="en-US" sz="2000" dirty="0"/>
              <a:t>志願相談期間      </a:t>
            </a:r>
            <a:r>
              <a:rPr lang="ja-JP" altLang="en-US" sz="2000" dirty="0" smtClean="0"/>
              <a:t>：</a:t>
            </a:r>
            <a:r>
              <a:rPr lang="ja-JP" altLang="en-US" sz="2000" dirty="0" smtClean="0"/>
              <a:t>令和６年</a:t>
            </a:r>
            <a:r>
              <a:rPr lang="en-US" altLang="ja-JP" sz="2000" dirty="0" smtClean="0"/>
              <a:t>12</a:t>
            </a:r>
            <a:r>
              <a:rPr lang="ja-JP" altLang="en-US" sz="2000" dirty="0" smtClean="0"/>
              <a:t>月</a:t>
            </a:r>
            <a:r>
              <a:rPr lang="en-US" altLang="ja-JP" sz="2000" dirty="0"/>
              <a:t>20</a:t>
            </a:r>
            <a:r>
              <a:rPr lang="ja-JP" altLang="en-US" sz="2000" dirty="0" smtClean="0"/>
              <a:t>日</a:t>
            </a:r>
            <a:r>
              <a:rPr lang="ja-JP" altLang="en-US" sz="2000" dirty="0" smtClean="0"/>
              <a:t>（金）</a:t>
            </a:r>
            <a:r>
              <a:rPr lang="ja-JP" altLang="en-US" sz="2000" dirty="0" smtClean="0"/>
              <a:t>～令和７年１月</a:t>
            </a:r>
            <a:r>
              <a:rPr lang="ja-JP" altLang="en-US" sz="2000" dirty="0"/>
              <a:t>８</a:t>
            </a:r>
            <a:r>
              <a:rPr lang="ja-JP" altLang="en-US" sz="2000" dirty="0" smtClean="0"/>
              <a:t>日</a:t>
            </a:r>
            <a:r>
              <a:rPr lang="ja-JP" altLang="en-US" sz="2000" dirty="0" smtClean="0"/>
              <a:t>（水）</a:t>
            </a:r>
            <a:endParaRPr lang="ja-JP" altLang="en-US" sz="2000" dirty="0"/>
          </a:p>
          <a:p>
            <a:pPr lvl="0" hangingPunct="0"/>
            <a:r>
              <a:rPr lang="ja-JP" altLang="en-US" sz="2000" dirty="0"/>
              <a:t>募集期間　　　　</a:t>
            </a:r>
            <a:r>
              <a:rPr lang="ja-JP" altLang="en-US" sz="2000" dirty="0" smtClean="0"/>
              <a:t>：</a:t>
            </a:r>
            <a:r>
              <a:rPr lang="ja-JP" altLang="en-US" sz="2000" dirty="0" smtClean="0"/>
              <a:t>令和７年１月</a:t>
            </a:r>
            <a:r>
              <a:rPr lang="ja-JP" altLang="en-US" sz="2000" dirty="0"/>
              <a:t>９</a:t>
            </a:r>
            <a:r>
              <a:rPr lang="ja-JP" altLang="en-US" sz="2000" dirty="0" smtClean="0"/>
              <a:t>日</a:t>
            </a:r>
            <a:r>
              <a:rPr lang="ja-JP" altLang="en-US" sz="2000" dirty="0" smtClean="0"/>
              <a:t>（木）・</a:t>
            </a:r>
            <a:r>
              <a:rPr lang="ja-JP" altLang="en-US" sz="2000" dirty="0" smtClean="0"/>
              <a:t>１月</a:t>
            </a:r>
            <a:r>
              <a:rPr lang="en-US" altLang="ja-JP" sz="2000" dirty="0"/>
              <a:t>10</a:t>
            </a:r>
            <a:r>
              <a:rPr lang="ja-JP" altLang="en-US" sz="2000" dirty="0" smtClean="0"/>
              <a:t>日</a:t>
            </a:r>
            <a:r>
              <a:rPr lang="ja-JP" altLang="en-US" sz="2000" dirty="0" smtClean="0"/>
              <a:t>（金） </a:t>
            </a:r>
            <a:endParaRPr lang="ja-JP" altLang="en-US" sz="2000" dirty="0"/>
          </a:p>
          <a:p>
            <a:pPr lvl="0" hangingPunct="0"/>
            <a:r>
              <a:rPr lang="ja-JP" altLang="en-US" sz="2000" dirty="0"/>
              <a:t>志願調整期間　   </a:t>
            </a:r>
            <a:r>
              <a:rPr lang="ja-JP" altLang="en-US" sz="2000" dirty="0" smtClean="0"/>
              <a:t>：</a:t>
            </a:r>
            <a:r>
              <a:rPr lang="ja-JP" altLang="en-US" sz="2000" dirty="0" smtClean="0"/>
              <a:t>令和７年１月</a:t>
            </a:r>
            <a:r>
              <a:rPr lang="en-US" altLang="ja-JP" sz="2000" dirty="0"/>
              <a:t>14</a:t>
            </a:r>
            <a:r>
              <a:rPr lang="ja-JP" altLang="en-US" sz="2000" dirty="0" smtClean="0"/>
              <a:t>日（火）</a:t>
            </a:r>
            <a:r>
              <a:rPr lang="ja-JP" altLang="en-US" sz="2000" dirty="0" smtClean="0"/>
              <a:t>・</a:t>
            </a:r>
            <a:r>
              <a:rPr lang="ja-JP" altLang="en-US" sz="2000" dirty="0" smtClean="0"/>
              <a:t>１月</a:t>
            </a:r>
            <a:r>
              <a:rPr lang="en-US" altLang="ja-JP" sz="2000" dirty="0"/>
              <a:t>15</a:t>
            </a:r>
            <a:r>
              <a:rPr lang="ja-JP" altLang="en-US" sz="2000" dirty="0" smtClean="0"/>
              <a:t>日（水）</a:t>
            </a:r>
            <a:r>
              <a:rPr lang="en-US" altLang="ja-JP" sz="2000" dirty="0" smtClean="0"/>
              <a:t> </a:t>
            </a:r>
            <a:endParaRPr lang="en-US" altLang="ja-JP" sz="2000" dirty="0"/>
          </a:p>
          <a:p>
            <a:pPr lvl="0" hangingPunct="0"/>
            <a:r>
              <a:rPr lang="ja-JP" altLang="en-US" sz="2000" dirty="0"/>
              <a:t>選抜日　　　　　</a:t>
            </a:r>
            <a:r>
              <a:rPr lang="ja-JP" altLang="en-US" sz="2000" dirty="0" smtClean="0"/>
              <a:t>：</a:t>
            </a:r>
            <a:r>
              <a:rPr lang="ja-JP" altLang="en-US" sz="2000" dirty="0" smtClean="0"/>
              <a:t>令和７年１月</a:t>
            </a:r>
            <a:r>
              <a:rPr lang="en-US" altLang="ja-JP" sz="2000" dirty="0"/>
              <a:t>16</a:t>
            </a:r>
            <a:r>
              <a:rPr lang="ja-JP" altLang="en-US" sz="2000" dirty="0" smtClean="0"/>
              <a:t>日</a:t>
            </a:r>
            <a:r>
              <a:rPr lang="ja-JP" altLang="en-US" sz="2000" dirty="0"/>
              <a:t>（木）</a:t>
            </a:r>
          </a:p>
          <a:p>
            <a:pPr lvl="0" hangingPunct="0"/>
            <a:r>
              <a:rPr lang="ja-JP" altLang="en-US" sz="2000" dirty="0"/>
              <a:t>選抜予備日　　　</a:t>
            </a:r>
            <a:r>
              <a:rPr lang="ja-JP" altLang="en-US" sz="2000" dirty="0" smtClean="0"/>
              <a:t>：</a:t>
            </a:r>
            <a:r>
              <a:rPr lang="ja-JP" altLang="en-US" sz="2000" dirty="0" smtClean="0"/>
              <a:t>令和７年１月</a:t>
            </a:r>
            <a:r>
              <a:rPr lang="en-US" altLang="ja-JP" sz="2000" dirty="0"/>
              <a:t>17</a:t>
            </a:r>
            <a:r>
              <a:rPr lang="ja-JP" altLang="en-US" sz="2000" dirty="0" smtClean="0"/>
              <a:t>日</a:t>
            </a:r>
            <a:r>
              <a:rPr lang="ja-JP" altLang="en-US" sz="2000" dirty="0"/>
              <a:t>（金）</a:t>
            </a:r>
            <a:r>
              <a:rPr lang="ja-JP" altLang="en-US" sz="2000" dirty="0" smtClean="0"/>
              <a:t>～</a:t>
            </a:r>
            <a:r>
              <a:rPr lang="ja-JP" altLang="en-US" sz="2000" dirty="0" smtClean="0"/>
              <a:t>１月</a:t>
            </a:r>
            <a:r>
              <a:rPr lang="en-US" altLang="ja-JP" sz="2000" dirty="0"/>
              <a:t>24</a:t>
            </a:r>
            <a:r>
              <a:rPr lang="ja-JP" altLang="en-US" sz="2000" dirty="0" smtClean="0"/>
              <a:t>日</a:t>
            </a:r>
            <a:r>
              <a:rPr lang="ja-JP" altLang="en-US" sz="2000" dirty="0" smtClean="0"/>
              <a:t>（金</a:t>
            </a:r>
            <a:r>
              <a:rPr lang="ja-JP" altLang="en-US" sz="2000" dirty="0" smtClean="0"/>
              <a:t>）</a:t>
            </a:r>
            <a:endParaRPr lang="en-US" altLang="ja-JP" sz="2000" dirty="0" smtClean="0"/>
          </a:p>
          <a:p>
            <a:pPr marL="0" lvl="0" indent="0" hangingPunct="0">
              <a:buNone/>
            </a:pPr>
            <a:r>
              <a:rPr lang="ja-JP" altLang="en-US" sz="2000" dirty="0" smtClean="0"/>
              <a:t>　　　　　　　　　　のうち、各学校が指定する日</a:t>
            </a:r>
          </a:p>
          <a:p>
            <a:pPr hangingPunct="0"/>
            <a:r>
              <a:rPr lang="ja-JP" altLang="en-US" sz="2000" dirty="0" smtClean="0"/>
              <a:t>合格</a:t>
            </a:r>
            <a:r>
              <a:rPr lang="ja-JP" altLang="en-US" sz="2000" dirty="0"/>
              <a:t>発表</a:t>
            </a:r>
            <a:r>
              <a:rPr lang="ja-JP" altLang="en-US" sz="2000" dirty="0" smtClean="0"/>
              <a:t>日　　　：令和７年１月</a:t>
            </a:r>
            <a:r>
              <a:rPr lang="en-US" altLang="ja-JP" sz="2000" dirty="0"/>
              <a:t>23</a:t>
            </a:r>
            <a:r>
              <a:rPr lang="ja-JP" altLang="en-US" sz="2000" dirty="0" smtClean="0"/>
              <a:t>日</a:t>
            </a:r>
            <a:r>
              <a:rPr lang="ja-JP" altLang="en-US" sz="2000" dirty="0"/>
              <a:t>（木</a:t>
            </a:r>
            <a:r>
              <a:rPr lang="ja-JP" altLang="en-US" sz="2000" dirty="0" smtClean="0"/>
              <a:t>）</a:t>
            </a:r>
            <a:r>
              <a:rPr lang="ja-JP" altLang="en-US" sz="2000" dirty="0"/>
              <a:t>～</a:t>
            </a:r>
            <a:r>
              <a:rPr lang="ja-JP" altLang="en-US" sz="2000" dirty="0" smtClean="0"/>
              <a:t>１月</a:t>
            </a:r>
            <a:r>
              <a:rPr lang="en-US" altLang="ja-JP" sz="2000" dirty="0"/>
              <a:t>27</a:t>
            </a:r>
            <a:r>
              <a:rPr lang="ja-JP" altLang="en-US" sz="2000" dirty="0" smtClean="0"/>
              <a:t>日</a:t>
            </a:r>
            <a:r>
              <a:rPr lang="ja-JP" altLang="en-US" sz="2000" dirty="0"/>
              <a:t>（月）</a:t>
            </a:r>
          </a:p>
          <a:p>
            <a:pPr marL="0" lvl="0" indent="0" hangingPunct="0">
              <a:buNone/>
            </a:pPr>
            <a:r>
              <a:rPr lang="ja-JP" altLang="en-US" sz="2000" dirty="0" smtClean="0"/>
              <a:t>（</a:t>
            </a:r>
            <a:r>
              <a:rPr lang="ja-JP" altLang="en-US" sz="2000" dirty="0"/>
              <a:t>合格通知発送日</a:t>
            </a:r>
            <a:r>
              <a:rPr lang="ja-JP" altLang="en-US" sz="2000" dirty="0" smtClean="0"/>
              <a:t>）</a:t>
            </a:r>
            <a:r>
              <a:rPr lang="ja-JP" altLang="en-US" sz="2000" dirty="0" smtClean="0"/>
              <a:t>　　　　　　　　　　　　　　　　　　　　　　　</a:t>
            </a:r>
            <a:endParaRPr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7</a:t>
            </a:fld>
            <a:r>
              <a:rPr kumimoji="1" lang="en-US" altLang="ja-JP" dirty="0" smtClean="0"/>
              <a:t>/15</a:t>
            </a:r>
            <a:endParaRPr kumimoji="1" lang="ja-JP" altLang="en-US" dirty="0"/>
          </a:p>
        </p:txBody>
      </p:sp>
      <p:sp>
        <p:nvSpPr>
          <p:cNvPr id="5" name="テキスト ボックス 4"/>
          <p:cNvSpPr txBox="1"/>
          <p:nvPr/>
        </p:nvSpPr>
        <p:spPr>
          <a:xfrm>
            <a:off x="395536" y="1052736"/>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一次募集（後期選抜）</a:t>
            </a:r>
            <a:endParaRPr kumimoji="1" lang="ja-JP" altLang="en-US" sz="2400" dirty="0"/>
          </a:p>
        </p:txBody>
      </p:sp>
    </p:spTree>
    <p:extLst>
      <p:ext uri="{BB962C8B-B14F-4D97-AF65-F5344CB8AC3E}">
        <p14:creationId xmlns:p14="http://schemas.microsoft.com/office/powerpoint/2010/main" val="293754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132856"/>
            <a:ext cx="8542064" cy="2317347"/>
          </a:xfrm>
        </p:spPr>
        <p:txBody>
          <a:bodyPr>
            <a:noAutofit/>
          </a:bodyPr>
          <a:lstStyle/>
          <a:p>
            <a:pPr marL="0" indent="0">
              <a:buNone/>
            </a:pPr>
            <a:r>
              <a:rPr lang="ja-JP" altLang="ja-JP" sz="2000" dirty="0" smtClean="0"/>
              <a:t>次</a:t>
            </a:r>
            <a:r>
              <a:rPr lang="ja-JP" altLang="ja-JP" sz="2000" dirty="0"/>
              <a:t>の項目に該当する者です。</a:t>
            </a:r>
          </a:p>
          <a:p>
            <a:pPr lvl="0"/>
            <a:r>
              <a:rPr lang="ja-JP" altLang="ja-JP" sz="2000" dirty="0"/>
              <a:t>一次募集（前期選抜）の志願資格のアからウの全てに該当する者です。</a:t>
            </a:r>
          </a:p>
          <a:p>
            <a:pPr lvl="0"/>
            <a:r>
              <a:rPr lang="ja-JP" altLang="ja-JP" sz="2000" dirty="0"/>
              <a:t>国公私立の特別支援学校及び高等学校（高等専門学校を含む）の合格になっていない者です</a:t>
            </a:r>
            <a:r>
              <a:rPr lang="ja-JP" altLang="ja-JP" sz="2000" dirty="0" smtClean="0"/>
              <a:t>。</a:t>
            </a:r>
            <a:r>
              <a:rPr lang="ja-JP" altLang="en-US" sz="2000" dirty="0" smtClean="0"/>
              <a:t>（合格を辞退した者を除きます。）</a:t>
            </a:r>
            <a:endParaRPr lang="en-US" altLang="ja-JP" sz="2000" dirty="0" smtClean="0"/>
          </a:p>
          <a:p>
            <a:pPr lvl="0"/>
            <a:r>
              <a:rPr lang="ja-JP" altLang="ja-JP" sz="2000" dirty="0" smtClean="0"/>
              <a:t>特別</a:t>
            </a:r>
            <a:r>
              <a:rPr lang="ja-JP" altLang="ja-JP" sz="2000" dirty="0"/>
              <a:t>支援学校で実施する二次募集に係る「特別支援学校への志願資格を確認するための相談」を済ませた者です。</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8</a:t>
            </a:fld>
            <a:r>
              <a:rPr kumimoji="1" lang="en-US" altLang="ja-JP" dirty="0" smtClean="0"/>
              <a:t>/15</a:t>
            </a:r>
          </a:p>
        </p:txBody>
      </p:sp>
      <p:sp>
        <p:nvSpPr>
          <p:cNvPr id="5" name="テキスト ボックス 4"/>
          <p:cNvSpPr txBox="1"/>
          <p:nvPr/>
        </p:nvSpPr>
        <p:spPr>
          <a:xfrm>
            <a:off x="395536" y="1052507"/>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二次</a:t>
            </a:r>
            <a:r>
              <a:rPr kumimoji="1" lang="ja-JP" altLang="en-US" sz="3200" dirty="0" smtClean="0"/>
              <a:t>募集</a:t>
            </a:r>
            <a:endParaRPr kumimoji="1" lang="ja-JP" altLang="en-US" sz="2400" dirty="0"/>
          </a:p>
        </p:txBody>
      </p:sp>
    </p:spTree>
    <p:extLst>
      <p:ext uri="{BB962C8B-B14F-4D97-AF65-F5344CB8AC3E}">
        <p14:creationId xmlns:p14="http://schemas.microsoft.com/office/powerpoint/2010/main" val="3840305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975749"/>
            <a:ext cx="9001000" cy="3469475"/>
          </a:xfrm>
        </p:spPr>
        <p:txBody>
          <a:bodyPr>
            <a:normAutofit/>
          </a:bodyPr>
          <a:lstStyle/>
          <a:p>
            <a:pPr lvl="0" hangingPunct="0"/>
            <a:r>
              <a:rPr lang="ja-JP" altLang="ja-JP" sz="2000" dirty="0"/>
              <a:t>志願相談受付期間</a:t>
            </a:r>
            <a:r>
              <a:rPr lang="ja-JP" altLang="ja-JP" sz="2000" dirty="0" smtClean="0"/>
              <a:t>：</a:t>
            </a:r>
            <a:r>
              <a:rPr lang="ja-JP" altLang="en-US" sz="2000" dirty="0" smtClean="0"/>
              <a:t>令和６年</a:t>
            </a:r>
            <a:r>
              <a:rPr lang="en-US" altLang="ja-JP" sz="2000" dirty="0" smtClean="0"/>
              <a:t>12</a:t>
            </a:r>
            <a:r>
              <a:rPr lang="ja-JP" altLang="ja-JP" sz="2000" dirty="0" smtClean="0"/>
              <a:t>月</a:t>
            </a:r>
            <a:r>
              <a:rPr lang="en-US" altLang="ja-JP" sz="2000" dirty="0"/>
              <a:t>19</a:t>
            </a:r>
            <a:r>
              <a:rPr lang="ja-JP" altLang="ja-JP" sz="2000" dirty="0" smtClean="0"/>
              <a:t>日</a:t>
            </a:r>
            <a:r>
              <a:rPr lang="ja-JP" altLang="en-US" sz="2000" dirty="0" smtClean="0"/>
              <a:t>（木）</a:t>
            </a:r>
            <a:r>
              <a:rPr lang="ja-JP" altLang="ja-JP" sz="2000" dirty="0" smtClean="0"/>
              <a:t>～</a:t>
            </a:r>
            <a:r>
              <a:rPr lang="en-US" altLang="ja-JP" sz="2000" dirty="0" smtClean="0"/>
              <a:t>12</a:t>
            </a:r>
            <a:r>
              <a:rPr lang="ja-JP" altLang="ja-JP" sz="2000" dirty="0" smtClean="0"/>
              <a:t>月</a:t>
            </a:r>
            <a:r>
              <a:rPr lang="en-US" altLang="ja-JP" sz="2000" dirty="0"/>
              <a:t>20</a:t>
            </a:r>
            <a:r>
              <a:rPr lang="ja-JP" altLang="en-US" sz="2000" dirty="0" smtClean="0"/>
              <a:t>日</a:t>
            </a:r>
            <a:r>
              <a:rPr lang="ja-JP" altLang="en-US" sz="2000" dirty="0" smtClean="0"/>
              <a:t>（金）</a:t>
            </a:r>
            <a:endParaRPr lang="ja-JP" altLang="ja-JP" sz="2000" dirty="0"/>
          </a:p>
          <a:p>
            <a:pPr lvl="0" hangingPunct="0"/>
            <a:r>
              <a:rPr lang="ja-JP" altLang="ja-JP" sz="2000" dirty="0"/>
              <a:t>志願相談期間　　</a:t>
            </a:r>
            <a:r>
              <a:rPr lang="ja-JP" altLang="ja-JP" sz="2000" dirty="0" smtClean="0"/>
              <a:t>：</a:t>
            </a:r>
            <a:r>
              <a:rPr lang="ja-JP" altLang="en-US" sz="2000" dirty="0" smtClean="0"/>
              <a:t>令和６年</a:t>
            </a:r>
            <a:r>
              <a:rPr lang="en-US" altLang="ja-JP" sz="2000" dirty="0" smtClean="0"/>
              <a:t>12</a:t>
            </a:r>
            <a:r>
              <a:rPr lang="ja-JP" altLang="ja-JP" sz="2000" dirty="0" smtClean="0"/>
              <a:t>月</a:t>
            </a:r>
            <a:r>
              <a:rPr lang="en-US" altLang="ja-JP" sz="2000" dirty="0" smtClean="0"/>
              <a:t>20</a:t>
            </a:r>
            <a:r>
              <a:rPr lang="ja-JP" altLang="ja-JP" sz="2000" dirty="0" smtClean="0"/>
              <a:t>日</a:t>
            </a:r>
            <a:r>
              <a:rPr lang="ja-JP" altLang="en-US" sz="2000" dirty="0" smtClean="0"/>
              <a:t>（金）</a:t>
            </a:r>
            <a:r>
              <a:rPr lang="ja-JP" altLang="ja-JP" sz="2000" dirty="0" smtClean="0"/>
              <a:t>～</a:t>
            </a:r>
            <a:r>
              <a:rPr lang="ja-JP" altLang="en-US" sz="2000" dirty="0" smtClean="0"/>
              <a:t>令和７年</a:t>
            </a:r>
            <a:r>
              <a:rPr lang="ja-JP" altLang="ja-JP" sz="2000" dirty="0" smtClean="0"/>
              <a:t>１月</a:t>
            </a:r>
            <a:r>
              <a:rPr lang="ja-JP" altLang="en-US" sz="2000" dirty="0"/>
              <a:t>８</a:t>
            </a:r>
            <a:r>
              <a:rPr lang="ja-JP" altLang="ja-JP" sz="2000" dirty="0" smtClean="0"/>
              <a:t>日</a:t>
            </a:r>
            <a:r>
              <a:rPr lang="ja-JP" altLang="en-US" sz="2000" dirty="0" smtClean="0"/>
              <a:t>（水）</a:t>
            </a:r>
            <a:endParaRPr lang="ja-JP" altLang="ja-JP" sz="2000" dirty="0"/>
          </a:p>
          <a:p>
            <a:pPr lvl="0"/>
            <a:r>
              <a:rPr lang="ja-JP" altLang="ja-JP" sz="2000" dirty="0"/>
              <a:t>募集期間　　　　</a:t>
            </a:r>
            <a:r>
              <a:rPr lang="ja-JP" altLang="ja-JP" sz="2000" dirty="0" smtClean="0"/>
              <a:t>：</a:t>
            </a:r>
            <a:r>
              <a:rPr lang="ja-JP" altLang="en-US" sz="2000" dirty="0" smtClean="0"/>
              <a:t>令和７年</a:t>
            </a:r>
            <a:r>
              <a:rPr lang="ja-JP" altLang="ja-JP" sz="2000" dirty="0" smtClean="0"/>
              <a:t>３月</a:t>
            </a:r>
            <a:r>
              <a:rPr lang="ja-JP" altLang="en-US" sz="2000" dirty="0"/>
              <a:t>３</a:t>
            </a:r>
            <a:r>
              <a:rPr lang="ja-JP" altLang="ja-JP" sz="2000" dirty="0" smtClean="0"/>
              <a:t>日</a:t>
            </a:r>
            <a:r>
              <a:rPr lang="ja-JP" altLang="ja-JP" sz="2000" dirty="0" smtClean="0"/>
              <a:t>（</a:t>
            </a:r>
            <a:r>
              <a:rPr lang="ja-JP" altLang="en-US" sz="2000" dirty="0"/>
              <a:t>月</a:t>
            </a:r>
            <a:r>
              <a:rPr lang="ja-JP" altLang="ja-JP" sz="2000" dirty="0" smtClean="0"/>
              <a:t>）・</a:t>
            </a:r>
            <a:r>
              <a:rPr lang="ja-JP" altLang="ja-JP" sz="2000" dirty="0" smtClean="0"/>
              <a:t>３月</a:t>
            </a:r>
            <a:r>
              <a:rPr lang="ja-JP" altLang="en-US" sz="2000" dirty="0"/>
              <a:t>４</a:t>
            </a:r>
            <a:r>
              <a:rPr lang="ja-JP" altLang="ja-JP" sz="2000" dirty="0" smtClean="0"/>
              <a:t>日</a:t>
            </a:r>
            <a:r>
              <a:rPr lang="ja-JP" altLang="ja-JP" sz="2000" dirty="0" smtClean="0"/>
              <a:t>（</a:t>
            </a:r>
            <a:r>
              <a:rPr lang="ja-JP" altLang="en-US" sz="2000" dirty="0"/>
              <a:t>火</a:t>
            </a:r>
            <a:r>
              <a:rPr lang="ja-JP" altLang="ja-JP" sz="2000" dirty="0" smtClean="0"/>
              <a:t>） </a:t>
            </a:r>
            <a:endParaRPr lang="ja-JP" altLang="ja-JP" sz="2000" dirty="0"/>
          </a:p>
          <a:p>
            <a:pPr lvl="0"/>
            <a:r>
              <a:rPr lang="ja-JP" altLang="ja-JP" sz="2000" dirty="0"/>
              <a:t>志願調整期間 　 </a:t>
            </a:r>
            <a:r>
              <a:rPr lang="en-US" altLang="ja-JP" sz="2000" dirty="0" smtClean="0"/>
              <a:t> </a:t>
            </a:r>
            <a:r>
              <a:rPr lang="ja-JP" altLang="ja-JP" sz="2000" dirty="0" smtClean="0"/>
              <a:t>：</a:t>
            </a:r>
            <a:r>
              <a:rPr lang="ja-JP" altLang="en-US" sz="2000" dirty="0" smtClean="0"/>
              <a:t>令和７年</a:t>
            </a:r>
            <a:r>
              <a:rPr lang="ja-JP" altLang="ja-JP" sz="2000" dirty="0" smtClean="0"/>
              <a:t>３月</a:t>
            </a:r>
            <a:r>
              <a:rPr lang="ja-JP" altLang="en-US" sz="2000" dirty="0"/>
              <a:t>５</a:t>
            </a:r>
            <a:r>
              <a:rPr lang="ja-JP" altLang="ja-JP" sz="2000" dirty="0" smtClean="0"/>
              <a:t>日</a:t>
            </a:r>
            <a:r>
              <a:rPr lang="ja-JP" altLang="ja-JP" sz="2000" dirty="0" smtClean="0"/>
              <a:t>（</a:t>
            </a:r>
            <a:r>
              <a:rPr lang="ja-JP" altLang="en-US" sz="2000" dirty="0"/>
              <a:t>水</a:t>
            </a:r>
            <a:r>
              <a:rPr lang="ja-JP" altLang="ja-JP" sz="2000" dirty="0" smtClean="0"/>
              <a:t>）</a:t>
            </a:r>
            <a:endParaRPr lang="ja-JP" altLang="ja-JP" sz="2000" dirty="0"/>
          </a:p>
          <a:p>
            <a:pPr lvl="0"/>
            <a:r>
              <a:rPr lang="ja-JP" altLang="ja-JP" sz="2000" dirty="0"/>
              <a:t>選抜日　　　　  </a:t>
            </a:r>
            <a:r>
              <a:rPr lang="en-US" altLang="ja-JP" sz="2000" dirty="0" smtClean="0"/>
              <a:t> </a:t>
            </a:r>
            <a:r>
              <a:rPr lang="ja-JP" altLang="ja-JP" sz="2000" dirty="0" smtClean="0"/>
              <a:t>：</a:t>
            </a:r>
            <a:r>
              <a:rPr lang="ja-JP" altLang="en-US" sz="2000" dirty="0" smtClean="0"/>
              <a:t>令和７年</a:t>
            </a:r>
            <a:r>
              <a:rPr lang="ja-JP" altLang="ja-JP" sz="2000" dirty="0" smtClean="0"/>
              <a:t>３月</a:t>
            </a:r>
            <a:r>
              <a:rPr lang="ja-JP" altLang="en-US" sz="2000" dirty="0"/>
              <a:t>６</a:t>
            </a:r>
            <a:r>
              <a:rPr lang="ja-JP" altLang="ja-JP" sz="2000" dirty="0" smtClean="0"/>
              <a:t>日</a:t>
            </a:r>
            <a:r>
              <a:rPr lang="ja-JP" altLang="ja-JP" sz="2000" dirty="0" smtClean="0"/>
              <a:t>（</a:t>
            </a:r>
            <a:r>
              <a:rPr lang="ja-JP" altLang="en-US" sz="2000" dirty="0"/>
              <a:t>木</a:t>
            </a:r>
            <a:r>
              <a:rPr lang="ja-JP" altLang="ja-JP" sz="2000" dirty="0" smtClean="0"/>
              <a:t>）</a:t>
            </a:r>
            <a:endParaRPr lang="ja-JP" altLang="ja-JP" sz="2000" dirty="0"/>
          </a:p>
          <a:p>
            <a:pPr lvl="0"/>
            <a:r>
              <a:rPr lang="ja-JP" altLang="ja-JP" sz="2000" dirty="0"/>
              <a:t>選抜予備日　　  </a:t>
            </a:r>
            <a:r>
              <a:rPr lang="en-US" altLang="ja-JP" sz="2000" dirty="0" smtClean="0"/>
              <a:t> </a:t>
            </a:r>
            <a:r>
              <a:rPr lang="ja-JP" altLang="ja-JP" sz="2000" dirty="0" smtClean="0"/>
              <a:t>：</a:t>
            </a:r>
            <a:r>
              <a:rPr lang="ja-JP" altLang="en-US" sz="2000" dirty="0" smtClean="0"/>
              <a:t>令和７年</a:t>
            </a:r>
            <a:r>
              <a:rPr lang="ja-JP" altLang="ja-JP" sz="2000" dirty="0" smtClean="0"/>
              <a:t>３月</a:t>
            </a:r>
            <a:r>
              <a:rPr lang="ja-JP" altLang="en-US" sz="2000" dirty="0"/>
              <a:t>７</a:t>
            </a:r>
            <a:r>
              <a:rPr lang="ja-JP" altLang="ja-JP" sz="2000" dirty="0" smtClean="0"/>
              <a:t>日</a:t>
            </a:r>
            <a:r>
              <a:rPr lang="ja-JP" altLang="ja-JP" sz="2000" dirty="0" smtClean="0"/>
              <a:t>（</a:t>
            </a:r>
            <a:r>
              <a:rPr lang="ja-JP" altLang="en-US" sz="2000" dirty="0"/>
              <a:t>金</a:t>
            </a:r>
            <a:r>
              <a:rPr lang="ja-JP" altLang="ja-JP" sz="2000" dirty="0" smtClean="0"/>
              <a:t>）～</a:t>
            </a:r>
            <a:r>
              <a:rPr lang="ja-JP" altLang="ja-JP" sz="2000" dirty="0" smtClean="0"/>
              <a:t>３月</a:t>
            </a:r>
            <a:r>
              <a:rPr lang="en-US" altLang="ja-JP" sz="2000" dirty="0"/>
              <a:t>14</a:t>
            </a:r>
            <a:r>
              <a:rPr lang="ja-JP" altLang="ja-JP" sz="2000" dirty="0" smtClean="0"/>
              <a:t>日</a:t>
            </a:r>
            <a:r>
              <a:rPr lang="ja-JP" altLang="ja-JP" sz="2000" dirty="0" smtClean="0"/>
              <a:t>（</a:t>
            </a:r>
            <a:r>
              <a:rPr lang="ja-JP" altLang="en-US" sz="2000" dirty="0" smtClean="0"/>
              <a:t>金</a:t>
            </a:r>
            <a:r>
              <a:rPr lang="ja-JP" altLang="ja-JP" sz="2000" dirty="0" smtClean="0"/>
              <a:t>）</a:t>
            </a:r>
            <a:endParaRPr lang="en-US" altLang="ja-JP" sz="2000" dirty="0" smtClean="0"/>
          </a:p>
          <a:p>
            <a:pPr marL="0" lvl="0" indent="0">
              <a:buNone/>
            </a:pPr>
            <a:r>
              <a:rPr lang="ja-JP" altLang="en-US" sz="2000" dirty="0"/>
              <a:t>　</a:t>
            </a:r>
            <a:r>
              <a:rPr lang="ja-JP" altLang="en-US" sz="2000" dirty="0" smtClean="0"/>
              <a:t>　　　　　　　　　</a:t>
            </a:r>
            <a:r>
              <a:rPr lang="ja-JP" altLang="ja-JP" sz="2000" dirty="0" smtClean="0"/>
              <a:t>のうち、各学校</a:t>
            </a:r>
            <a:r>
              <a:rPr lang="ja-JP" altLang="ja-JP" sz="2000" dirty="0"/>
              <a:t>が指定する日</a:t>
            </a:r>
          </a:p>
          <a:p>
            <a:r>
              <a:rPr lang="ja-JP" altLang="ja-JP" sz="2000" dirty="0"/>
              <a:t>合格発表</a:t>
            </a:r>
            <a:r>
              <a:rPr lang="ja-JP" altLang="ja-JP" sz="2000" dirty="0" smtClean="0"/>
              <a:t>日</a:t>
            </a:r>
            <a:r>
              <a:rPr lang="ja-JP" altLang="en-US" sz="2000" dirty="0" smtClean="0"/>
              <a:t>　　　</a:t>
            </a:r>
            <a:r>
              <a:rPr lang="ja-JP" altLang="ja-JP" sz="2000" dirty="0" smtClean="0"/>
              <a:t>：</a:t>
            </a:r>
            <a:r>
              <a:rPr lang="ja-JP" altLang="en-US" sz="2000" dirty="0" smtClean="0"/>
              <a:t>令和７年</a:t>
            </a:r>
            <a:r>
              <a:rPr lang="ja-JP" altLang="ja-JP" sz="2000" dirty="0" smtClean="0"/>
              <a:t>３月</a:t>
            </a:r>
            <a:r>
              <a:rPr lang="en-US" altLang="ja-JP" sz="2000" dirty="0"/>
              <a:t>13</a:t>
            </a:r>
            <a:r>
              <a:rPr lang="ja-JP" altLang="ja-JP" sz="2000" dirty="0" smtClean="0"/>
              <a:t>日</a:t>
            </a:r>
            <a:r>
              <a:rPr lang="ja-JP" altLang="ja-JP" sz="2000" dirty="0"/>
              <a:t>（</a:t>
            </a:r>
            <a:r>
              <a:rPr lang="ja-JP" altLang="en-US" sz="2000" dirty="0"/>
              <a:t>木</a:t>
            </a:r>
            <a:r>
              <a:rPr lang="ja-JP" altLang="ja-JP" sz="2000" dirty="0" smtClean="0"/>
              <a:t>）</a:t>
            </a:r>
            <a:r>
              <a:rPr lang="ja-JP" altLang="en-US" sz="2000" dirty="0" smtClean="0"/>
              <a:t>～３月</a:t>
            </a:r>
            <a:r>
              <a:rPr lang="en-US" altLang="ja-JP" sz="2000" dirty="0"/>
              <a:t>17</a:t>
            </a:r>
            <a:r>
              <a:rPr lang="ja-JP" altLang="en-US" sz="2000" dirty="0" smtClean="0"/>
              <a:t>日</a:t>
            </a:r>
            <a:r>
              <a:rPr lang="ja-JP" altLang="en-US" sz="2000" dirty="0"/>
              <a:t>（月）</a:t>
            </a:r>
            <a:endParaRPr lang="en-US" altLang="ja-JP" sz="2000" dirty="0" smtClean="0"/>
          </a:p>
          <a:p>
            <a:pPr marL="0" indent="0">
              <a:buNone/>
            </a:pPr>
            <a:r>
              <a:rPr lang="ja-JP" altLang="ja-JP" sz="2000" dirty="0" smtClean="0"/>
              <a:t>（</a:t>
            </a:r>
            <a:r>
              <a:rPr lang="ja-JP" altLang="ja-JP" sz="2000" dirty="0"/>
              <a:t>合格通知発送日</a:t>
            </a:r>
            <a:r>
              <a:rPr lang="ja-JP" altLang="ja-JP" sz="2000" dirty="0" smtClean="0"/>
              <a:t>）</a:t>
            </a:r>
            <a:endParaRPr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9</a:t>
            </a:fld>
            <a:r>
              <a:rPr kumimoji="1" lang="en-US" altLang="ja-JP" dirty="0" smtClean="0"/>
              <a:t>/15</a:t>
            </a:r>
            <a:endParaRPr kumimoji="1" lang="ja-JP" altLang="en-US" dirty="0"/>
          </a:p>
        </p:txBody>
      </p:sp>
      <p:sp>
        <p:nvSpPr>
          <p:cNvPr id="5" name="テキスト ボックス 4"/>
          <p:cNvSpPr txBox="1"/>
          <p:nvPr/>
        </p:nvSpPr>
        <p:spPr>
          <a:xfrm>
            <a:off x="395536" y="1052736"/>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二次</a:t>
            </a:r>
            <a:r>
              <a:rPr kumimoji="1" lang="ja-JP" altLang="en-US" sz="3200" dirty="0" smtClean="0"/>
              <a:t>募集</a:t>
            </a:r>
            <a:endParaRPr kumimoji="1" lang="ja-JP" altLang="en-US" sz="2400" dirty="0"/>
          </a:p>
        </p:txBody>
      </p:sp>
    </p:spTree>
    <p:extLst>
      <p:ext uri="{BB962C8B-B14F-4D97-AF65-F5344CB8AC3E}">
        <p14:creationId xmlns:p14="http://schemas.microsoft.com/office/powerpoint/2010/main" val="3091563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お試し">
      <a:dk1>
        <a:sysClr val="windowText" lastClr="000000"/>
      </a:dk1>
      <a:lt1>
        <a:srgbClr val="BBBCBC"/>
      </a:lt1>
      <a:dk2>
        <a:srgbClr val="576E78"/>
      </a:dk2>
      <a:lt2>
        <a:srgbClr val="BACBDA"/>
      </a:lt2>
      <a:accent1>
        <a:srgbClr val="7486BC"/>
      </a:accent1>
      <a:accent2>
        <a:srgbClr val="B6C6CA"/>
      </a:accent2>
      <a:accent3>
        <a:srgbClr val="5E9CCC"/>
      </a:accent3>
      <a:accent4>
        <a:srgbClr val="8ABBC9"/>
      </a:accent4>
      <a:accent5>
        <a:srgbClr val="86B0CA"/>
      </a:accent5>
      <a:accent6>
        <a:srgbClr val="BACBDA"/>
      </a:accent6>
      <a:hlink>
        <a:srgbClr val="0000FF"/>
      </a:hlink>
      <a:folHlink>
        <a:srgbClr val="800080"/>
      </a:folHlink>
    </a:clrScheme>
    <a:fontScheme name="メイリオ">
      <a:majorFont>
        <a:latin typeface="メイリオ"/>
        <a:ea typeface="メイリオ"/>
        <a:cs typeface=""/>
      </a:majorFont>
      <a:minorFont>
        <a:latin typeface="ＭＳ Ｐゴシック"/>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189312F9C40824FB7357E0021A152F0" ma:contentTypeVersion="19" ma:contentTypeDescription="新しいドキュメントを作成します。" ma:contentTypeScope="" ma:versionID="e547c87e2ca2c57ec772654924b0190c">
  <xsd:schema xmlns:xsd="http://www.w3.org/2001/XMLSchema" xmlns:xs="http://www.w3.org/2001/XMLSchema" xmlns:p="http://schemas.microsoft.com/office/2006/metadata/properties" xmlns:ns2="9ee03e85-316d-4c7f-a8dc-eb72b4260297" xmlns:ns3="c5eb6b3b-7650-4122-ade3-e5468c1d9dbf" targetNamespace="http://schemas.microsoft.com/office/2006/metadata/properties" ma:root="true" ma:fieldsID="40b1ade8d591327baf278ea7293e0fea" ns2:_="" ns3:_="">
    <xsd:import namespace="9ee03e85-316d-4c7f-a8dc-eb72b4260297"/>
    <xsd:import namespace="c5eb6b3b-7650-4122-ade3-e5468c1d9db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_x65e5__x6642_"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03e85-316d-4c7f-a8dc-eb72b42602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x65e5__x6642_" ma:index="21" nillable="true" ma:displayName="日時" ma:format="DateOnly" ma:internalName="_x65e5__x6642_">
      <xsd:simpleType>
        <xsd:restriction base="dms:DateTime"/>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029366c2-5c34-4560-ad45-a81bb39167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eb6b3b-7650-4122-ade3-e5468c1d9dbf"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4b72636a-732f-4a63-a8f9-43b568673531}" ma:internalName="TaxCatchAll" ma:showField="CatchAllData" ma:web="c5eb6b3b-7650-4122-ade3-e5468c1d9d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ee03e85-316d-4c7f-a8dc-eb72b4260297">
      <Terms xmlns="http://schemas.microsoft.com/office/infopath/2007/PartnerControls"/>
    </lcf76f155ced4ddcb4097134ff3c332f>
    <_x65e5__x6642_ xmlns="9ee03e85-316d-4c7f-a8dc-eb72b4260297" xsi:nil="true"/>
    <TaxCatchAll xmlns="c5eb6b3b-7650-4122-ade3-e5468c1d9dbf" xsi:nil="true"/>
  </documentManagement>
</p:properties>
</file>

<file path=customXml/itemProps1.xml><?xml version="1.0" encoding="utf-8"?>
<ds:datastoreItem xmlns:ds="http://schemas.openxmlformats.org/officeDocument/2006/customXml" ds:itemID="{8E109909-6752-4EA7-99EE-202C46AE103E}"/>
</file>

<file path=customXml/itemProps2.xml><?xml version="1.0" encoding="utf-8"?>
<ds:datastoreItem xmlns:ds="http://schemas.openxmlformats.org/officeDocument/2006/customXml" ds:itemID="{47E72606-B5FB-4F71-89DB-D1906E856FBA}"/>
</file>

<file path=customXml/itemProps3.xml><?xml version="1.0" encoding="utf-8"?>
<ds:datastoreItem xmlns:ds="http://schemas.openxmlformats.org/officeDocument/2006/customXml" ds:itemID="{0F5A1710-6E0F-4EBA-9213-D2CA7882C8A8}"/>
</file>

<file path=docProps/app.xml><?xml version="1.0" encoding="utf-8"?>
<Properties xmlns="http://schemas.openxmlformats.org/officeDocument/2006/extended-properties" xmlns:vt="http://schemas.openxmlformats.org/officeDocument/2006/docPropsVTypes">
  <Template>blank</Template>
  <TotalTime>4310</TotalTime>
  <Words>1968</Words>
  <Application>Microsoft Office PowerPoint</Application>
  <PresentationFormat>画面に合わせる (4:3)</PresentationFormat>
  <Paragraphs>123</Paragraphs>
  <Slides>15</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Ｐゴシック</vt:lpstr>
      <vt:lpstr>メイリオ</vt:lpstr>
      <vt:lpstr>Arial</vt:lpstr>
      <vt:lpstr>Calibri</vt:lpstr>
      <vt:lpstr>Wingdings</vt:lpstr>
      <vt:lpstr>blank</vt:lpstr>
      <vt:lpstr>【学校説明会用資料】　</vt:lpstr>
      <vt:lpstr>入学者選抜制度について</vt:lpstr>
      <vt:lpstr>一次募集（前期選抜）</vt:lpstr>
      <vt:lpstr>一次募集（前期選抜）</vt:lpstr>
      <vt:lpstr>一次募集（前期選抜）</vt:lpstr>
      <vt:lpstr>一次募集（後期選抜）</vt:lpstr>
      <vt:lpstr>一次募集（後期選抜）</vt:lpstr>
      <vt:lpstr>二次募集</vt:lpstr>
      <vt:lpstr>二次募集</vt:lpstr>
      <vt:lpstr>志願相談</vt:lpstr>
      <vt:lpstr>受検者が募集人数を上回った場合の対応について</vt:lpstr>
      <vt:lpstr>抽選を実施する場合の特例規定</vt:lpstr>
      <vt:lpstr>抽選について</vt:lpstr>
      <vt:lpstr>PowerPoint プレゼンテーション</vt:lpstr>
      <vt:lpstr>県立特別支援学校分教室について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令和3年度県立特別支援学校高等部（知的障害教育部門）入学者選抜制度について</dc:title>
  <dc:creator>user</dc:creator>
  <cp:lastModifiedBy>user</cp:lastModifiedBy>
  <cp:revision>303</cp:revision>
  <cp:lastPrinted>2020-06-16T04:57:08Z</cp:lastPrinted>
  <dcterms:created xsi:type="dcterms:W3CDTF">2016-09-09T02:46:14Z</dcterms:created>
  <dcterms:modified xsi:type="dcterms:W3CDTF">2024-04-10T01:39:07Z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0x010100F189312F9C40824FB7357E0021A152F0</vt:lpwstr>
  </property>
</Properties>
</file>