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76" r:id="rId6"/>
    <p:sldId id="267" r:id="rId7"/>
    <p:sldId id="269" r:id="rId8"/>
    <p:sldId id="268" r:id="rId9"/>
    <p:sldId id="277" r:id="rId10"/>
    <p:sldId id="284" r:id="rId11"/>
    <p:sldId id="285" r:id="rId12"/>
    <p:sldId id="287" r:id="rId13"/>
    <p:sldId id="289" r:id="rId14"/>
    <p:sldId id="310" r:id="rId15"/>
    <p:sldId id="271" r:id="rId16"/>
    <p:sldId id="273" r:id="rId17"/>
    <p:sldId id="274" r:id="rId18"/>
    <p:sldId id="275" r:id="rId19"/>
    <p:sldId id="257" r:id="rId20"/>
    <p:sldId id="272" r:id="rId21"/>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EFB8"/>
    <a:srgbClr val="FFF5CA"/>
    <a:srgbClr val="FFF5C1"/>
    <a:srgbClr val="33CC33"/>
    <a:srgbClr val="66FF99"/>
    <a:srgbClr val="00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175" autoAdjust="0"/>
  </p:normalViewPr>
  <p:slideViewPr>
    <p:cSldViewPr snapToGrid="0">
      <p:cViewPr>
        <p:scale>
          <a:sx n="47" d="100"/>
          <a:sy n="47" d="100"/>
        </p:scale>
        <p:origin x="14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95CF74C6-D983-4FE4-AE2B-64D4CA97C500}" type="datetimeFigureOut">
              <a:rPr kumimoji="1" lang="ja-JP" altLang="en-US" smtClean="0"/>
              <a:t>2025/4/30</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3DE4BE6D-6B83-458B-8A2C-C78306357E64}" type="slidenum">
              <a:rPr kumimoji="1" lang="ja-JP" altLang="en-US" smtClean="0"/>
              <a:t>‹#›</a:t>
            </a:fld>
            <a:endParaRPr kumimoji="1" lang="ja-JP" altLang="en-US"/>
          </a:p>
        </p:txBody>
      </p:sp>
    </p:spTree>
    <p:extLst>
      <p:ext uri="{BB962C8B-B14F-4D97-AF65-F5344CB8AC3E}">
        <p14:creationId xmlns:p14="http://schemas.microsoft.com/office/powerpoint/2010/main" val="21270042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a:t>
            </a:fld>
            <a:endParaRPr kumimoji="1" lang="ja-JP" altLang="en-US"/>
          </a:p>
        </p:txBody>
      </p:sp>
    </p:spTree>
    <p:extLst>
      <p:ext uri="{BB962C8B-B14F-4D97-AF65-F5344CB8AC3E}">
        <p14:creationId xmlns:p14="http://schemas.microsoft.com/office/powerpoint/2010/main" val="8610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探究活動をするためには、問いを立てる、</a:t>
            </a:r>
            <a:endParaRPr kumimoji="1" lang="en-US" altLang="ja-JP" dirty="0"/>
          </a:p>
          <a:p>
            <a:r>
              <a:rPr kumimoji="1" lang="ja-JP" altLang="en-US" dirty="0"/>
              <a:t>つまり、研究に通じる疑問を持つことが重要です。</a:t>
            </a:r>
            <a:endParaRPr kumimoji="1" lang="en-US" altLang="ja-JP" dirty="0"/>
          </a:p>
          <a:p>
            <a:r>
              <a:rPr kumimoji="1" lang="ja-JP" altLang="en-US" dirty="0"/>
              <a:t>身近な疑問</a:t>
            </a:r>
            <a:r>
              <a:rPr kumimoji="1" lang="en-US" altLang="ja-JP" dirty="0"/>
              <a:t>(</a:t>
            </a:r>
            <a:r>
              <a:rPr kumimoji="1" lang="ja-JP" altLang="en-US" dirty="0"/>
              <a:t>研究の種</a:t>
            </a:r>
            <a:r>
              <a:rPr kumimoji="1" lang="en-US" altLang="ja-JP" dirty="0"/>
              <a:t>)</a:t>
            </a:r>
            <a:r>
              <a:rPr kumimoji="1" lang="ja-JP" altLang="en-US" dirty="0"/>
              <a:t>を集め、研究テーマに育てていきます。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10</a:t>
            </a:fld>
            <a:endParaRPr kumimoji="1" lang="ja-JP" altLang="en-US"/>
          </a:p>
        </p:txBody>
      </p:sp>
    </p:spTree>
    <p:extLst>
      <p:ext uri="{BB962C8B-B14F-4D97-AF65-F5344CB8AC3E}">
        <p14:creationId xmlns:p14="http://schemas.microsoft.com/office/powerpoint/2010/main" val="135622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AB98-5181-57F4-FF43-3EDB4E9391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D8759F-12DD-72A1-8946-DA985CC395A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D29208-1F18-5D26-5F63-AD9D34DC2841}"/>
              </a:ext>
            </a:extLst>
          </p:cNvPr>
          <p:cNvSpPr>
            <a:spLocks noGrp="1"/>
          </p:cNvSpPr>
          <p:nvPr>
            <p:ph type="body" idx="1"/>
          </p:nvPr>
        </p:nvSpPr>
        <p:spPr/>
        <p:txBody>
          <a:bodyPr/>
          <a:lstStyle/>
          <a:p>
            <a:r>
              <a:rPr kumimoji="1" lang="ja-JP" altLang="en-US" dirty="0"/>
              <a:t>興味あることは携帯で調べていてもあっという間に時間が過ぎていくものです。</a:t>
            </a:r>
          </a:p>
        </p:txBody>
      </p:sp>
      <p:sp>
        <p:nvSpPr>
          <p:cNvPr id="4" name="スライド番号プレースホルダー 3">
            <a:extLst>
              <a:ext uri="{FF2B5EF4-FFF2-40B4-BE49-F238E27FC236}">
                <a16:creationId xmlns:a16="http://schemas.microsoft.com/office/drawing/2014/main" id="{14B1404E-55D0-BEBB-5C8D-644BB9E78ABE}"/>
              </a:ext>
            </a:extLst>
          </p:cNvPr>
          <p:cNvSpPr>
            <a:spLocks noGrp="1"/>
          </p:cNvSpPr>
          <p:nvPr>
            <p:ph type="sldNum" sz="quarter" idx="5"/>
          </p:nvPr>
        </p:nvSpPr>
        <p:spPr/>
        <p:txBody>
          <a:bodyPr/>
          <a:lstStyle/>
          <a:p>
            <a:fld id="{3DE4BE6D-6B83-458B-8A2C-C78306357E64}" type="slidenum">
              <a:rPr kumimoji="1" lang="ja-JP" altLang="en-US" smtClean="0"/>
              <a:t>11</a:t>
            </a:fld>
            <a:endParaRPr kumimoji="1" lang="ja-JP" altLang="en-US"/>
          </a:p>
        </p:txBody>
      </p:sp>
    </p:spTree>
    <p:extLst>
      <p:ext uri="{BB962C8B-B14F-4D97-AF65-F5344CB8AC3E}">
        <p14:creationId xmlns:p14="http://schemas.microsoft.com/office/powerpoint/2010/main" val="1490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12</a:t>
            </a:fld>
            <a:endParaRPr kumimoji="1" lang="ja-JP" altLang="en-US"/>
          </a:p>
        </p:txBody>
      </p:sp>
    </p:spTree>
    <p:extLst>
      <p:ext uri="{BB962C8B-B14F-4D97-AF65-F5344CB8AC3E}">
        <p14:creationId xmlns:p14="http://schemas.microsoft.com/office/powerpoint/2010/main" val="256706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13</a:t>
            </a:fld>
            <a:endParaRPr kumimoji="1" lang="ja-JP" altLang="en-US"/>
          </a:p>
        </p:txBody>
      </p:sp>
    </p:spTree>
    <p:extLst>
      <p:ext uri="{BB962C8B-B14F-4D97-AF65-F5344CB8AC3E}">
        <p14:creationId xmlns:p14="http://schemas.microsoft.com/office/powerpoint/2010/main" val="184385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14</a:t>
            </a:fld>
            <a:endParaRPr kumimoji="1" lang="ja-JP" altLang="en-US"/>
          </a:p>
        </p:txBody>
      </p:sp>
    </p:spTree>
    <p:extLst>
      <p:ext uri="{BB962C8B-B14F-4D97-AF65-F5344CB8AC3E}">
        <p14:creationId xmlns:p14="http://schemas.microsoft.com/office/powerpoint/2010/main" val="252252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15</a:t>
            </a:fld>
            <a:endParaRPr kumimoji="1" lang="ja-JP" altLang="en-US"/>
          </a:p>
        </p:txBody>
      </p:sp>
    </p:spTree>
    <p:extLst>
      <p:ext uri="{BB962C8B-B14F-4D97-AF65-F5344CB8AC3E}">
        <p14:creationId xmlns:p14="http://schemas.microsoft.com/office/powerpoint/2010/main" val="259493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16</a:t>
            </a:fld>
            <a:endParaRPr kumimoji="1" lang="ja-JP" altLang="en-US"/>
          </a:p>
        </p:txBody>
      </p:sp>
    </p:spTree>
    <p:extLst>
      <p:ext uri="{BB962C8B-B14F-4D97-AF65-F5344CB8AC3E}">
        <p14:creationId xmlns:p14="http://schemas.microsoft.com/office/powerpoint/2010/main" val="133310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17</a:t>
            </a:fld>
            <a:endParaRPr kumimoji="1" lang="ja-JP" altLang="en-US"/>
          </a:p>
        </p:txBody>
      </p:sp>
    </p:spTree>
    <p:extLst>
      <p:ext uri="{BB962C8B-B14F-4D97-AF65-F5344CB8AC3E}">
        <p14:creationId xmlns:p14="http://schemas.microsoft.com/office/powerpoint/2010/main" val="40206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2</a:t>
            </a:fld>
            <a:endParaRPr kumimoji="1" lang="ja-JP" altLang="en-US"/>
          </a:p>
        </p:txBody>
      </p:sp>
    </p:spTree>
    <p:extLst>
      <p:ext uri="{BB962C8B-B14F-4D97-AF65-F5344CB8AC3E}">
        <p14:creationId xmlns:p14="http://schemas.microsoft.com/office/powerpoint/2010/main" val="345035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3</a:t>
            </a:fld>
            <a:endParaRPr kumimoji="1" lang="ja-JP" altLang="en-US"/>
          </a:p>
        </p:txBody>
      </p:sp>
    </p:spTree>
    <p:extLst>
      <p:ext uri="{BB962C8B-B14F-4D97-AF65-F5344CB8AC3E}">
        <p14:creationId xmlns:p14="http://schemas.microsoft.com/office/powerpoint/2010/main" val="261443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4</a:t>
            </a:fld>
            <a:endParaRPr kumimoji="1" lang="ja-JP" altLang="en-US"/>
          </a:p>
        </p:txBody>
      </p:sp>
    </p:spTree>
    <p:extLst>
      <p:ext uri="{BB962C8B-B14F-4D97-AF65-F5344CB8AC3E}">
        <p14:creationId xmlns:p14="http://schemas.microsoft.com/office/powerpoint/2010/main" val="208261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5</a:t>
            </a:fld>
            <a:endParaRPr kumimoji="1" lang="ja-JP" altLang="en-US"/>
          </a:p>
        </p:txBody>
      </p:sp>
    </p:spTree>
    <p:extLst>
      <p:ext uri="{BB962C8B-B14F-4D97-AF65-F5344CB8AC3E}">
        <p14:creationId xmlns:p14="http://schemas.microsoft.com/office/powerpoint/2010/main" val="280238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6</a:t>
            </a:fld>
            <a:endParaRPr kumimoji="1" lang="ja-JP" altLang="en-US"/>
          </a:p>
        </p:txBody>
      </p:sp>
    </p:spTree>
    <p:extLst>
      <p:ext uri="{BB962C8B-B14F-4D97-AF65-F5344CB8AC3E}">
        <p14:creationId xmlns:p14="http://schemas.microsoft.com/office/powerpoint/2010/main" val="24235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探究活動とは</a:t>
            </a:r>
            <a:endParaRPr kumimoji="1" lang="en-US" altLang="ja-JP" dirty="0"/>
          </a:p>
          <a:p>
            <a:pPr defTabSz="966064">
              <a:defRPr/>
            </a:pPr>
            <a:r>
              <a:rPr lang="ja-JP" altLang="en-US" sz="1300" dirty="0">
                <a:latin typeface="BIZ UDPゴシック" panose="020B0400000000000000" pitchFamily="50" charset="-128"/>
                <a:ea typeface="BIZ UDPゴシック" panose="020B0400000000000000" pitchFamily="50" charset="-128"/>
              </a:rPr>
              <a:t>関心のある事柄について、</a:t>
            </a:r>
            <a:r>
              <a:rPr lang="ja-JP" altLang="en-US" sz="1300" u="sng" dirty="0">
                <a:latin typeface="BIZ UDPゴシック" panose="020B0400000000000000" pitchFamily="50" charset="-128"/>
                <a:ea typeface="BIZ UDPゴシック" panose="020B0400000000000000" pitchFamily="50" charset="-128"/>
              </a:rPr>
              <a:t>課題を見つけ、課題を解決する活動</a:t>
            </a:r>
            <a:r>
              <a:rPr lang="ja-JP" altLang="en-US" sz="1300" dirty="0">
                <a:latin typeface="BIZ UDPゴシック" panose="020B0400000000000000" pitchFamily="50" charset="-128"/>
                <a:ea typeface="BIZ UDPゴシック" panose="020B0400000000000000" pitchFamily="50" charset="-128"/>
              </a:rPr>
              <a:t>をすることです。</a:t>
            </a:r>
            <a:endParaRPr lang="en-US" altLang="ja-JP" sz="1300" dirty="0">
              <a:latin typeface="BIZ UDPゴシック" panose="020B0400000000000000" pitchFamily="50" charset="-128"/>
              <a:ea typeface="BIZ UDPゴシック" panose="020B0400000000000000" pitchFamily="50" charset="-128"/>
            </a:endParaRPr>
          </a:p>
          <a:p>
            <a:pPr defTabSz="966064">
              <a:defRPr/>
            </a:pPr>
            <a:endParaRPr lang="en-US" altLang="ja-JP"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7</a:t>
            </a:fld>
            <a:endParaRPr kumimoji="1" lang="ja-JP" altLang="en-US"/>
          </a:p>
        </p:txBody>
      </p:sp>
    </p:spTree>
    <p:extLst>
      <p:ext uri="{BB962C8B-B14F-4D97-AF65-F5344CB8AC3E}">
        <p14:creationId xmlns:p14="http://schemas.microsoft.com/office/powerpoint/2010/main" val="259493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調べ学習とは</a:t>
            </a:r>
            <a:endParaRPr kumimoji="1" lang="en-US" altLang="ja-JP" dirty="0"/>
          </a:p>
          <a:p>
            <a:pPr defTabSz="966064">
              <a:defRPr/>
            </a:pPr>
            <a:r>
              <a:rPr lang="ja-JP" altLang="en-US" sz="1200" dirty="0">
                <a:latin typeface="BIZ UDPゴシック" panose="020B0400000000000000" pitchFamily="50" charset="-128"/>
                <a:ea typeface="BIZ UDPゴシック" panose="020B0400000000000000" pitchFamily="50" charset="-128"/>
              </a:rPr>
              <a:t>関心のある事柄について、より詳しく知るために資料や文献などを調べてまとめることです。</a:t>
            </a:r>
            <a:endParaRPr lang="en-US" altLang="ja-JP" sz="12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8</a:t>
            </a:fld>
            <a:endParaRPr kumimoji="1" lang="ja-JP" altLang="en-US"/>
          </a:p>
        </p:txBody>
      </p:sp>
    </p:spTree>
    <p:extLst>
      <p:ext uri="{BB962C8B-B14F-4D97-AF65-F5344CB8AC3E}">
        <p14:creationId xmlns:p14="http://schemas.microsoft.com/office/powerpoint/2010/main" val="131287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defRPr/>
            </a:pPr>
            <a:r>
              <a:rPr kumimoji="1" lang="ja-JP" altLang="en-US" dirty="0"/>
              <a:t>つまり、</a:t>
            </a:r>
            <a:endParaRPr kumimoji="1" lang="en-US" altLang="ja-JP" dirty="0"/>
          </a:p>
          <a:p>
            <a:pPr defTabSz="966064">
              <a:defRPr/>
            </a:pPr>
            <a:r>
              <a:rPr kumimoji="1" lang="ja-JP" altLang="en-US" dirty="0"/>
              <a:t>探究活動は、</a:t>
            </a:r>
            <a:r>
              <a:rPr lang="ja-JP" altLang="en-US" sz="1300" dirty="0">
                <a:latin typeface="BIZ UDPゴシック" panose="020B0400000000000000" pitchFamily="50" charset="-128"/>
                <a:ea typeface="BIZ UDPゴシック" panose="020B0400000000000000" pitchFamily="50" charset="-128"/>
              </a:rPr>
              <a:t>疑問を持ち、実験や調査でその疑問について検証していくのに対し</a:t>
            </a:r>
            <a:endParaRPr lang="en-US" altLang="ja-JP" sz="1300" dirty="0">
              <a:latin typeface="BIZ UDPゴシック" panose="020B0400000000000000" pitchFamily="50" charset="-128"/>
              <a:ea typeface="BIZ UDPゴシック" panose="020B0400000000000000" pitchFamily="50" charset="-128"/>
            </a:endParaRPr>
          </a:p>
          <a:p>
            <a:pPr defTabSz="966064">
              <a:defRPr/>
            </a:pPr>
            <a:r>
              <a:rPr lang="ja-JP" altLang="en-US" sz="1300" dirty="0">
                <a:latin typeface="BIZ UDPゴシック" panose="020B0400000000000000" pitchFamily="50" charset="-128"/>
                <a:ea typeface="BIZ UDPゴシック" panose="020B0400000000000000" pitchFamily="50" charset="-128"/>
              </a:rPr>
              <a:t>調べ学習は、疑問を持たず、調べたり作ったりするだけになります。</a:t>
            </a:r>
            <a:endParaRPr lang="en-US" altLang="ja-JP" sz="1300" dirty="0">
              <a:latin typeface="BIZ UDPゴシック" panose="020B0400000000000000" pitchFamily="50" charset="-128"/>
              <a:ea typeface="BIZ UDPゴシック" panose="020B0400000000000000" pitchFamily="50" charset="-128"/>
            </a:endParaRPr>
          </a:p>
          <a:p>
            <a:pPr defTabSz="966064">
              <a:defRPr/>
            </a:pPr>
            <a:endParaRPr lang="en-US" altLang="ja-JP" sz="1300" dirty="0">
              <a:latin typeface="BIZ UDPゴシック" panose="020B0400000000000000" pitchFamily="50" charset="-128"/>
              <a:ea typeface="BIZ UDPゴシック" panose="020B0400000000000000" pitchFamily="50" charset="-128"/>
            </a:endParaRPr>
          </a:p>
          <a:p>
            <a:pPr marL="0" marR="0" lvl="0" indent="0" algn="l" defTabSz="966064" rtl="0" eaLnBrk="1" fontAlgn="auto" latinLnBrk="0" hangingPunct="1">
              <a:lnSpc>
                <a:spcPct val="100000"/>
              </a:lnSpc>
              <a:spcBef>
                <a:spcPts val="0"/>
              </a:spcBef>
              <a:spcAft>
                <a:spcPts val="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rPr>
              <a:t>これから</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年間以上かけて行うのは探究活動なのでよく覚えておいてください。</a:t>
            </a:r>
            <a:endParaRPr lang="en-US" altLang="ja-JP" sz="1400" dirty="0">
              <a:latin typeface="BIZ UDPゴシック" panose="020B0400000000000000" pitchFamily="50" charset="-128"/>
              <a:ea typeface="BIZ UDPゴシック" panose="020B0400000000000000" pitchFamily="50" charset="-128"/>
            </a:endParaRPr>
          </a:p>
          <a:p>
            <a:pPr marL="0" marR="0" lvl="0" indent="0" algn="l" defTabSz="966064" rtl="0" eaLnBrk="1" fontAlgn="auto" latinLnBrk="0" hangingPunct="1">
              <a:lnSpc>
                <a:spcPct val="100000"/>
              </a:lnSpc>
              <a:spcBef>
                <a:spcPts val="0"/>
              </a:spcBef>
              <a:spcAft>
                <a:spcPts val="0"/>
              </a:spcAft>
              <a:buClrTx/>
              <a:buSzTx/>
              <a:buFontTx/>
              <a:buNone/>
              <a:tabLst/>
              <a:defRPr/>
            </a:pPr>
            <a:endParaRPr lang="en-US" altLang="ja-JP" sz="1400" dirty="0">
              <a:latin typeface="BIZ UDPゴシック" panose="020B0400000000000000" pitchFamily="50" charset="-128"/>
              <a:ea typeface="BIZ UDPゴシック" panose="020B0400000000000000" pitchFamily="50" charset="-128"/>
            </a:endParaRPr>
          </a:p>
          <a:p>
            <a:pPr marL="0" marR="0" lvl="0" indent="0" algn="l" defTabSz="966064" rtl="0" eaLnBrk="1" fontAlgn="auto" latinLnBrk="0" hangingPunct="1">
              <a:lnSpc>
                <a:spcPct val="100000"/>
              </a:lnSpc>
              <a:spcBef>
                <a:spcPts val="0"/>
              </a:spcBef>
              <a:spcAft>
                <a:spcPts val="0"/>
              </a:spcAft>
              <a:buClrTx/>
              <a:buSzTx/>
              <a:buFontTx/>
              <a:buNone/>
              <a:tabLst/>
              <a:defRPr/>
            </a:pPr>
            <a:r>
              <a:rPr kumimoji="1" lang="ja-JP" altLang="en-US" sz="1400" dirty="0"/>
              <a:t>探究活動とそうでない活動の大きな違いは</a:t>
            </a:r>
            <a:r>
              <a:rPr kumimoji="1" lang="ja-JP" altLang="en-US" sz="1400" dirty="0">
                <a:latin typeface="+mn-lt"/>
                <a:ea typeface="+mn-ea"/>
              </a:rPr>
              <a:t>・・・疑問をもつことです</a:t>
            </a:r>
            <a:endParaRPr lang="en-US" altLang="ja-JP" sz="1400" dirty="0">
              <a:latin typeface="BIZ UDPゴシック" panose="020B0400000000000000" pitchFamily="50" charset="-128"/>
              <a:ea typeface="BIZ UDPゴシック" panose="020B0400000000000000" pitchFamily="50" charset="-128"/>
            </a:endParaRPr>
          </a:p>
          <a:p>
            <a:pPr defTabSz="966064">
              <a:defRPr/>
            </a:pPr>
            <a:endParaRPr lang="en-US" altLang="ja-JP" sz="1300" dirty="0">
              <a:latin typeface="BIZ UDPゴシック" panose="020B0400000000000000" pitchFamily="50" charset="-128"/>
              <a:ea typeface="BIZ UDPゴシック" panose="020B0400000000000000" pitchFamily="50" charset="-128"/>
            </a:endParaRPr>
          </a:p>
          <a:p>
            <a:pPr defTabSz="966064">
              <a:defRPr/>
            </a:pPr>
            <a:endParaRPr lang="en-US" altLang="ja-JP" sz="1300" dirty="0">
              <a:latin typeface="BIZ UDPゴシック" panose="020B0400000000000000" pitchFamily="50" charset="-128"/>
              <a:ea typeface="BIZ UDPゴシック" panose="020B0400000000000000" pitchFamily="50" charset="-128"/>
            </a:endParaRPr>
          </a:p>
          <a:p>
            <a:pPr defTabSz="966064">
              <a:defRPr/>
            </a:pPr>
            <a:endParaRPr lang="en-US" altLang="ja-JP" sz="13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9</a:t>
            </a:fld>
            <a:endParaRPr kumimoji="1" lang="ja-JP" altLang="en-US"/>
          </a:p>
        </p:txBody>
      </p:sp>
    </p:spTree>
    <p:extLst>
      <p:ext uri="{BB962C8B-B14F-4D97-AF65-F5344CB8AC3E}">
        <p14:creationId xmlns:p14="http://schemas.microsoft.com/office/powerpoint/2010/main" val="3438200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83813-17AE-8164-CB98-1C2F52ECA20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E6EB5B-6169-359C-9322-9FF5D5362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A8599F3-6BDD-61A0-0199-2756118A3A67}"/>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5" name="フッター プレースホルダー 4">
            <a:extLst>
              <a:ext uri="{FF2B5EF4-FFF2-40B4-BE49-F238E27FC236}">
                <a16:creationId xmlns:a16="http://schemas.microsoft.com/office/drawing/2014/main" id="{E3F21003-D992-0F80-6D14-3EFE866721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F4A5C5-DFE9-A208-84CE-A2823C816929}"/>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303847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985F6-3771-1412-5B41-A791B1D861E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A8C073-3D9B-346D-57C7-5DE6A8781DF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AC15F4-B91A-D657-347B-30CA174AB81E}"/>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5" name="フッター プレースホルダー 4">
            <a:extLst>
              <a:ext uri="{FF2B5EF4-FFF2-40B4-BE49-F238E27FC236}">
                <a16:creationId xmlns:a16="http://schemas.microsoft.com/office/drawing/2014/main" id="{A19160FC-7495-4308-7763-3509150543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75DB80-72B7-5773-C642-190C72EFA473}"/>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14201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E06E0B6-108D-43BC-AC63-3AE55883970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EF7642E-4A6F-36E6-B7A5-BF9F723777B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3B4BBD-56F7-0C47-3755-801FCC884F93}"/>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5" name="フッター プレースホルダー 4">
            <a:extLst>
              <a:ext uri="{FF2B5EF4-FFF2-40B4-BE49-F238E27FC236}">
                <a16:creationId xmlns:a16="http://schemas.microsoft.com/office/drawing/2014/main" id="{3C548C79-7FC9-001C-14A2-77A930CD2D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3CF596-DE42-D181-6B8D-57D89A32A30C}"/>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88089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3FCF0-811C-93B1-6DEF-B9AED99574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D9811B-E148-B4EB-D3E4-BF9E2756CFA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A9C227-4D9E-05EE-0A7E-94A851F61791}"/>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5" name="フッター プレースホルダー 4">
            <a:extLst>
              <a:ext uri="{FF2B5EF4-FFF2-40B4-BE49-F238E27FC236}">
                <a16:creationId xmlns:a16="http://schemas.microsoft.com/office/drawing/2014/main" id="{B186437C-17DB-1B86-D04F-FD86A776C1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0402CA-E53E-2B3D-C1F9-3D120D4BE270}"/>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85930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7F2D5-229F-7CE5-3DE5-392A6D62C7F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FAA81B-8FA3-1D81-D90A-90533AEE93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4C8609-95C8-0BE2-68AD-D4EAC88DC051}"/>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5" name="フッター プレースホルダー 4">
            <a:extLst>
              <a:ext uri="{FF2B5EF4-FFF2-40B4-BE49-F238E27FC236}">
                <a16:creationId xmlns:a16="http://schemas.microsoft.com/office/drawing/2014/main" id="{A8AC83E8-8786-A7F2-9BEA-28D31941F6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6F824A-A57D-C8A9-1F03-176592D92DB5}"/>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11613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A2E78-8AEB-44FB-6C8B-42F61F5FDF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5170D5-ED3D-22B7-4CB8-0CD91125716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1047FC4-1599-38EA-3CAF-339C751BAE6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BAC6AB-E90D-A9F3-D4B5-81BB50210D3A}"/>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6" name="フッター プレースホルダー 5">
            <a:extLst>
              <a:ext uri="{FF2B5EF4-FFF2-40B4-BE49-F238E27FC236}">
                <a16:creationId xmlns:a16="http://schemas.microsoft.com/office/drawing/2014/main" id="{07282697-AA99-B92B-F300-87524CAB82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403B10-2E37-F23A-62C5-D963551C4CE6}"/>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07432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DCA60-AD1B-71DC-A358-60EA2CD1D5E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F5C34F-866A-D6F2-DF21-1713E18333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3A0EC23-CE12-1677-250C-65F7C705CD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7452A0D-381B-B564-98D4-E37F3B4FC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B0825B-C022-6B46-1C90-7EAC55D239F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4339F4-2456-75A1-920E-A912D224E0DE}"/>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8" name="フッター プレースホルダー 7">
            <a:extLst>
              <a:ext uri="{FF2B5EF4-FFF2-40B4-BE49-F238E27FC236}">
                <a16:creationId xmlns:a16="http://schemas.microsoft.com/office/drawing/2014/main" id="{EC817D17-F140-AED9-CA46-755620FB22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AC4EC95-FFFD-B05C-AC53-405F77009780}"/>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335721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3218F-B82A-C503-8557-F88D389534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F3B3E2-889C-89D4-15DD-6EC15EF18030}"/>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4" name="フッター プレースホルダー 3">
            <a:extLst>
              <a:ext uri="{FF2B5EF4-FFF2-40B4-BE49-F238E27FC236}">
                <a16:creationId xmlns:a16="http://schemas.microsoft.com/office/drawing/2014/main" id="{BDBB2484-343A-D829-8B6F-AF4D64830DB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A230EEB-522B-AFD4-C2B6-1556D5056796}"/>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421011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69C5BC-4C20-F71D-29E7-1148C3EC8BAD}"/>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3" name="フッター プレースホルダー 2">
            <a:extLst>
              <a:ext uri="{FF2B5EF4-FFF2-40B4-BE49-F238E27FC236}">
                <a16:creationId xmlns:a16="http://schemas.microsoft.com/office/drawing/2014/main" id="{D077A842-0575-227D-5875-54BF7346A8A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EB59F67-3EB4-5677-39F2-C684C8586EFB}"/>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48571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92FB5-A870-D417-68CF-264D1ED725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0A9252-4DF9-DFCE-BBE7-3F0E8B431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EEEC52-AC13-F88B-B70E-5E0C58388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533465B-1D71-8093-B6BE-06B62AEF7BD1}"/>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6" name="フッター プレースホルダー 5">
            <a:extLst>
              <a:ext uri="{FF2B5EF4-FFF2-40B4-BE49-F238E27FC236}">
                <a16:creationId xmlns:a16="http://schemas.microsoft.com/office/drawing/2014/main" id="{0711807E-7EE7-89B8-31F2-CD5FAE37C5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EB7A4B-3BCE-1B46-C400-3CC3F0BA9516}"/>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61988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F82C4-25C2-F0A9-8D6C-ED75A3F22D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A28725E-EF7F-7370-4443-44910823D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65ED2C6-B573-0012-71D3-F88F78663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CED765-4012-15DE-0CE7-880C1F18D3FC}"/>
              </a:ext>
            </a:extLst>
          </p:cNvPr>
          <p:cNvSpPr>
            <a:spLocks noGrp="1"/>
          </p:cNvSpPr>
          <p:nvPr>
            <p:ph type="dt" sz="half" idx="10"/>
          </p:nvPr>
        </p:nvSpPr>
        <p:spPr/>
        <p:txBody>
          <a:bodyPr/>
          <a:lstStyle/>
          <a:p>
            <a:fld id="{CE631CF2-9E2F-4967-B036-6D4C63DA9D6C}" type="datetimeFigureOut">
              <a:rPr kumimoji="1" lang="ja-JP" altLang="en-US" smtClean="0"/>
              <a:t>2025/4/30</a:t>
            </a:fld>
            <a:endParaRPr kumimoji="1" lang="ja-JP" altLang="en-US"/>
          </a:p>
        </p:txBody>
      </p:sp>
      <p:sp>
        <p:nvSpPr>
          <p:cNvPr id="6" name="フッター プレースホルダー 5">
            <a:extLst>
              <a:ext uri="{FF2B5EF4-FFF2-40B4-BE49-F238E27FC236}">
                <a16:creationId xmlns:a16="http://schemas.microsoft.com/office/drawing/2014/main" id="{1237B63B-1D60-40BE-8124-53EC07BEB1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BD8E3A-D8FB-3FC7-CB5E-AAF4A8FE781A}"/>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45996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C66A8AB-C4F1-E2A2-1742-7040FE563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022245-5798-7EC7-BCA2-84233BB87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506F3A-2E6E-554E-9A60-0D55787EF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31CF2-9E2F-4967-B036-6D4C63DA9D6C}" type="datetimeFigureOut">
              <a:rPr kumimoji="1" lang="ja-JP" altLang="en-US" smtClean="0"/>
              <a:t>2025/4/30</a:t>
            </a:fld>
            <a:endParaRPr kumimoji="1" lang="ja-JP" altLang="en-US"/>
          </a:p>
        </p:txBody>
      </p:sp>
      <p:sp>
        <p:nvSpPr>
          <p:cNvPr id="5" name="フッター プレースホルダー 4">
            <a:extLst>
              <a:ext uri="{FF2B5EF4-FFF2-40B4-BE49-F238E27FC236}">
                <a16:creationId xmlns:a16="http://schemas.microsoft.com/office/drawing/2014/main" id="{72C3ED59-C602-7B61-AC84-5745F99D9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35305B2-98C9-F827-476E-F703DF33A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1472999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5A27F1-A748-B731-9BB7-6C3F4A949B5A}"/>
              </a:ext>
            </a:extLst>
          </p:cNvPr>
          <p:cNvSpPr>
            <a:spLocks noGrp="1"/>
          </p:cNvSpPr>
          <p:nvPr>
            <p:ph type="ctrTitle"/>
          </p:nvPr>
        </p:nvSpPr>
        <p:spPr>
          <a:xfrm>
            <a:off x="-1" y="0"/>
            <a:ext cx="12191999" cy="5202237"/>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SS</a:t>
            </a:r>
            <a:r>
              <a:rPr lang="ja-JP" altLang="en-US" dirty="0">
                <a:solidFill>
                  <a:schemeClr val="bg1"/>
                </a:solidFill>
                <a:latin typeface="BIZ UDPゴシック" panose="020B0400000000000000" pitchFamily="50" charset="-128"/>
                <a:ea typeface="BIZ UDPゴシック" panose="020B0400000000000000" pitchFamily="50" charset="-128"/>
              </a:rPr>
              <a:t>課題探究オリエンテーション</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EE922CD9-0CB0-D2BA-B89D-B678AB3C2C18}"/>
              </a:ext>
            </a:extLst>
          </p:cNvPr>
          <p:cNvSpPr>
            <a:spLocks noGrp="1"/>
          </p:cNvSpPr>
          <p:nvPr>
            <p:ph type="subTitle" idx="1"/>
          </p:nvPr>
        </p:nvSpPr>
        <p:spPr>
          <a:xfrm>
            <a:off x="0" y="5202238"/>
            <a:ext cx="12192000" cy="1655762"/>
          </a:xfrm>
        </p:spPr>
        <p:txBody>
          <a:bodyPr/>
          <a:lstStyle/>
          <a:p>
            <a:endParaRPr kumimoji="1" lang="en-US" altLang="ja-JP" dirty="0"/>
          </a:p>
          <a:p>
            <a:r>
              <a:rPr lang="en-US" altLang="ja-JP" dirty="0"/>
              <a:t>5</a:t>
            </a:r>
            <a:r>
              <a:rPr kumimoji="1" lang="ja-JP" altLang="en-US" dirty="0"/>
              <a:t>月</a:t>
            </a:r>
            <a:r>
              <a:rPr kumimoji="1" lang="en-US" altLang="ja-JP" dirty="0"/>
              <a:t>1</a:t>
            </a:r>
            <a:r>
              <a:rPr kumimoji="1" lang="ja-JP" altLang="en-US" dirty="0"/>
              <a:t>日７校時</a:t>
            </a:r>
            <a:r>
              <a:rPr lang="ja-JP" altLang="en-US" dirty="0"/>
              <a:t>　</a:t>
            </a:r>
            <a:r>
              <a:rPr lang="en-US" altLang="ja-JP" dirty="0"/>
              <a:t>SS</a:t>
            </a:r>
            <a:r>
              <a:rPr kumimoji="1" lang="ja-JP" altLang="en-US" dirty="0"/>
              <a:t>課題探究</a:t>
            </a:r>
            <a:endParaRPr kumimoji="1" lang="en-US" altLang="ja-JP" dirty="0"/>
          </a:p>
        </p:txBody>
      </p:sp>
    </p:spTree>
    <p:extLst>
      <p:ext uri="{BB962C8B-B14F-4D97-AF65-F5344CB8AC3E}">
        <p14:creationId xmlns:p14="http://schemas.microsoft.com/office/powerpoint/2010/main" val="377598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ja-JP" altLang="en-US" dirty="0">
                <a:solidFill>
                  <a:schemeClr val="bg1"/>
                </a:solidFill>
                <a:latin typeface="BIZ UDPゴシック" panose="020B0400000000000000" pitchFamily="50" charset="-128"/>
                <a:ea typeface="BIZ UDPゴシック" panose="020B0400000000000000" pitchFamily="50" charset="-128"/>
              </a:rPr>
              <a:t>探究活動をするには？</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D748FDF3-7BD5-4619-4BDB-5ABF85BE286B}"/>
              </a:ext>
            </a:extLst>
          </p:cNvPr>
          <p:cNvGrpSpPr/>
          <p:nvPr/>
        </p:nvGrpSpPr>
        <p:grpSpPr>
          <a:xfrm>
            <a:off x="418281" y="1774396"/>
            <a:ext cx="11355437" cy="4816542"/>
            <a:chOff x="3089110" y="1842670"/>
            <a:chExt cx="6052504" cy="2553249"/>
          </a:xfrm>
        </p:grpSpPr>
        <p:sp>
          <p:nvSpPr>
            <p:cNvPr id="5" name="四角形: 角を丸くする 4">
              <a:extLst>
                <a:ext uri="{FF2B5EF4-FFF2-40B4-BE49-F238E27FC236}">
                  <a16:creationId xmlns:a16="http://schemas.microsoft.com/office/drawing/2014/main" id="{5C2149B6-7EF9-59BE-C1BE-6F667A41494D}"/>
                </a:ext>
              </a:extLst>
            </p:cNvPr>
            <p:cNvSpPr/>
            <p:nvPr/>
          </p:nvSpPr>
          <p:spPr>
            <a:xfrm>
              <a:off x="3089110" y="1842670"/>
              <a:ext cx="6052504" cy="25532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3570518" y="1877709"/>
              <a:ext cx="5089684" cy="1024019"/>
            </a:xfrm>
            <a:prstGeom prst="rect">
              <a:avLst/>
            </a:prstGeom>
            <a:noFill/>
          </p:spPr>
          <p:txBody>
            <a:bodyPr wrap="square" rtlCol="0">
              <a:spAutoFit/>
            </a:bodyPr>
            <a:lstStyle/>
            <a:p>
              <a:pPr algn="ctr">
                <a:lnSpc>
                  <a:spcPct val="150000"/>
                </a:lnSpc>
              </a:pPr>
              <a:r>
                <a:rPr lang="ja-JP" altLang="en-US" sz="9600" dirty="0">
                  <a:solidFill>
                    <a:schemeClr val="bg1"/>
                  </a:solidFill>
                  <a:latin typeface="BIZ UDPゴシック" panose="020B0400000000000000" pitchFamily="50" charset="-128"/>
                  <a:ea typeface="BIZ UDPゴシック" panose="020B0400000000000000" pitchFamily="50" charset="-128"/>
                </a:rPr>
                <a:t>（　　　　）を立てる</a:t>
              </a:r>
              <a:endParaRPr lang="en-US" altLang="ja-JP" sz="9600" dirty="0">
                <a:solidFill>
                  <a:schemeClr val="bg1"/>
                </a:solidFill>
                <a:latin typeface="BIZ UDPゴシック" panose="020B0400000000000000" pitchFamily="50" charset="-128"/>
                <a:ea typeface="BIZ UDPゴシック" panose="020B0400000000000000" pitchFamily="50" charset="-128"/>
              </a:endParaRPr>
            </a:p>
          </p:txBody>
        </p:sp>
      </p:grpSp>
      <p:sp>
        <p:nvSpPr>
          <p:cNvPr id="13" name="テキスト ボックス 12">
            <a:extLst>
              <a:ext uri="{FF2B5EF4-FFF2-40B4-BE49-F238E27FC236}">
                <a16:creationId xmlns:a16="http://schemas.microsoft.com/office/drawing/2014/main" id="{45FF891C-4E4C-6668-3E3C-FD8E39ABB455}"/>
              </a:ext>
            </a:extLst>
          </p:cNvPr>
          <p:cNvSpPr txBox="1"/>
          <p:nvPr/>
        </p:nvSpPr>
        <p:spPr>
          <a:xfrm>
            <a:off x="938160" y="4221075"/>
            <a:ext cx="10315675" cy="1356975"/>
          </a:xfrm>
          <a:prstGeom prst="rect">
            <a:avLst/>
          </a:prstGeom>
          <a:noFill/>
        </p:spPr>
        <p:txBody>
          <a:bodyPr wrap="square" rtlCol="0">
            <a:spAutoFit/>
          </a:bodyPr>
          <a:lstStyle/>
          <a:p>
            <a:pPr algn="ctr">
              <a:lnSpc>
                <a:spcPct val="150000"/>
              </a:lnSpc>
            </a:pPr>
            <a:r>
              <a:rPr lang="ja-JP" altLang="en-US" sz="6600" dirty="0">
                <a:solidFill>
                  <a:schemeClr val="bg1"/>
                </a:solidFill>
                <a:latin typeface="BIZ UDPゴシック" panose="020B0400000000000000" pitchFamily="50" charset="-128"/>
                <a:ea typeface="BIZ UDPゴシック" panose="020B0400000000000000" pitchFamily="50" charset="-128"/>
              </a:rPr>
              <a:t>→研究に通じる疑問を持つ</a:t>
            </a:r>
            <a:endParaRPr lang="en-US" altLang="ja-JP" sz="6600"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32F83A2-4835-490F-8445-1D691C5C6057}"/>
              </a:ext>
            </a:extLst>
          </p:cNvPr>
          <p:cNvSpPr txBox="1"/>
          <p:nvPr/>
        </p:nvSpPr>
        <p:spPr>
          <a:xfrm>
            <a:off x="1560006" y="1840495"/>
            <a:ext cx="4418241" cy="1931747"/>
          </a:xfrm>
          <a:prstGeom prst="rect">
            <a:avLst/>
          </a:prstGeom>
          <a:noFill/>
        </p:spPr>
        <p:txBody>
          <a:bodyPr wrap="square" rtlCol="0">
            <a:spAutoFit/>
          </a:bodyPr>
          <a:lstStyle/>
          <a:p>
            <a:pPr algn="ctr">
              <a:lnSpc>
                <a:spcPct val="150000"/>
              </a:lnSpc>
            </a:pPr>
            <a:r>
              <a:rPr lang="ja-JP" altLang="en-US" sz="9600" b="1" dirty="0">
                <a:solidFill>
                  <a:schemeClr val="bg1"/>
                </a:solidFill>
                <a:latin typeface="BIZ UDPゴシック" panose="020B0400000000000000" pitchFamily="50" charset="-128"/>
                <a:ea typeface="BIZ UDPゴシック" panose="020B0400000000000000" pitchFamily="50" charset="-128"/>
              </a:rPr>
              <a:t>問い</a:t>
            </a:r>
            <a:endParaRPr lang="en-US" altLang="ja-JP" sz="9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3953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11DB5-27DD-EB6E-D127-6A9AB61BF9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65D907-9886-15CB-014D-173D0A8AF38D}"/>
              </a:ext>
            </a:extLst>
          </p:cNvPr>
          <p:cNvSpPr>
            <a:spLocks noGrp="1"/>
          </p:cNvSpPr>
          <p:nvPr>
            <p:ph type="title"/>
          </p:nvPr>
        </p:nvSpPr>
        <p:spPr>
          <a:xfrm>
            <a:off x="0" y="0"/>
            <a:ext cx="12192000" cy="1325563"/>
          </a:xfrm>
          <a:solidFill>
            <a:schemeClr val="accent6"/>
          </a:solidFill>
        </p:spPr>
        <p:txBody>
          <a:bodyPr/>
          <a:lstStyle/>
          <a:p>
            <a:r>
              <a:rPr lang="ja-JP" altLang="en-US" dirty="0">
                <a:solidFill>
                  <a:schemeClr val="bg1"/>
                </a:solidFill>
                <a:latin typeface="BIZ UDPゴシック" panose="020B0400000000000000" pitchFamily="50" charset="-128"/>
                <a:ea typeface="BIZ UDPゴシック" panose="020B0400000000000000" pitchFamily="50" charset="-128"/>
              </a:rPr>
              <a:t>探究活動とは</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7FB8DB80-9E81-BD40-0260-7DE256DC4301}"/>
              </a:ext>
            </a:extLst>
          </p:cNvPr>
          <p:cNvPicPr>
            <a:picLocks noChangeAspect="1"/>
          </p:cNvPicPr>
          <p:nvPr/>
        </p:nvPicPr>
        <p:blipFill>
          <a:blip r:embed="rId3"/>
          <a:srcRect l="39539" t="21607" r="14338" b="23263"/>
          <a:stretch/>
        </p:blipFill>
        <p:spPr>
          <a:xfrm>
            <a:off x="1398959" y="1504800"/>
            <a:ext cx="6171354" cy="4917772"/>
          </a:xfrm>
          <a:prstGeom prst="rect">
            <a:avLst/>
          </a:prstGeom>
        </p:spPr>
      </p:pic>
      <p:sp>
        <p:nvSpPr>
          <p:cNvPr id="7" name="テキスト ボックス 6">
            <a:extLst>
              <a:ext uri="{FF2B5EF4-FFF2-40B4-BE49-F238E27FC236}">
                <a16:creationId xmlns:a16="http://schemas.microsoft.com/office/drawing/2014/main" id="{719AAC42-F73B-0701-D585-19B964F6CC8B}"/>
              </a:ext>
            </a:extLst>
          </p:cNvPr>
          <p:cNvSpPr txBox="1"/>
          <p:nvPr/>
        </p:nvSpPr>
        <p:spPr>
          <a:xfrm>
            <a:off x="5094348" y="2405533"/>
            <a:ext cx="1001652" cy="1754326"/>
          </a:xfrm>
          <a:prstGeom prst="rect">
            <a:avLst/>
          </a:prstGeom>
          <a:solidFill>
            <a:srgbClr val="FFF5C1"/>
          </a:solidFill>
        </p:spPr>
        <p:txBody>
          <a:bodyPr wrap="square" rtlCol="0">
            <a:spAutoFit/>
          </a:bodyPr>
          <a:lstStyle/>
          <a:p>
            <a:endParaRPr kumimoji="1" lang="en-US" altLang="ja-JP" dirty="0"/>
          </a:p>
          <a:p>
            <a:endParaRPr kumimoji="1" lang="en-US" altLang="ja-JP" dirty="0"/>
          </a:p>
          <a:p>
            <a:r>
              <a:rPr lang="ja-JP" altLang="en-US" sz="2400" b="1" dirty="0">
                <a:latin typeface="ADLaM Display" panose="020F0502020204030204" pitchFamily="2" charset="0"/>
                <a:cs typeface="ADLaM Display" panose="020F0502020204030204" pitchFamily="2" charset="0"/>
              </a:rPr>
              <a:t>意義</a:t>
            </a:r>
            <a:endParaRPr lang="en-US" altLang="ja-JP" sz="2400" b="1" dirty="0">
              <a:latin typeface="ADLaM Display" panose="020F0502020204030204" pitchFamily="2" charset="0"/>
              <a:ea typeface="ADLaM Display" panose="020F0502020204030204" pitchFamily="2" charset="0"/>
              <a:cs typeface="ADLaM Display" panose="020F0502020204030204" pitchFamily="2" charset="0"/>
            </a:endParaRPr>
          </a:p>
          <a:p>
            <a:endParaRPr lang="en-US" altLang="ja-JP" sz="2400" b="1" dirty="0"/>
          </a:p>
          <a:p>
            <a:endParaRPr kumimoji="1" lang="en-US" altLang="ja-JP" sz="2400" b="1" dirty="0"/>
          </a:p>
        </p:txBody>
      </p:sp>
      <p:sp>
        <p:nvSpPr>
          <p:cNvPr id="9" name="四角形: 角を丸くする 8">
            <a:extLst>
              <a:ext uri="{FF2B5EF4-FFF2-40B4-BE49-F238E27FC236}">
                <a16:creationId xmlns:a16="http://schemas.microsoft.com/office/drawing/2014/main" id="{D6610435-4113-7B2C-621B-257400F07625}"/>
              </a:ext>
            </a:extLst>
          </p:cNvPr>
          <p:cNvSpPr/>
          <p:nvPr/>
        </p:nvSpPr>
        <p:spPr>
          <a:xfrm>
            <a:off x="7543924" y="3049286"/>
            <a:ext cx="3721778" cy="914400"/>
          </a:xfrm>
          <a:prstGeom prst="roundRect">
            <a:avLst>
              <a:gd name="adj" fmla="val 50000"/>
            </a:avLst>
          </a:prstGeom>
          <a:solidFill>
            <a:schemeClr val="accent2">
              <a:lumMod val="40000"/>
              <a:lumOff val="60000"/>
            </a:schemeClr>
          </a:solidFill>
          <a:ln w="381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en-US" altLang="ja-JP" sz="2000" b="1" dirty="0">
                <a:ln w="0"/>
                <a:solidFill>
                  <a:schemeClr val="tx1"/>
                </a:solidFill>
                <a:effectLst>
                  <a:outerShdw blurRad="38100" dist="19050" dir="2700000" algn="tl" rotWithShape="0">
                    <a:schemeClr val="dk1">
                      <a:alpha val="40000"/>
                    </a:schemeClr>
                  </a:outerShdw>
                </a:effectLst>
              </a:rPr>
              <a:t>※</a:t>
            </a:r>
            <a:r>
              <a:rPr kumimoji="1" lang="ja-JP" altLang="en-US" sz="2000" b="1" dirty="0">
                <a:ln w="0"/>
                <a:solidFill>
                  <a:schemeClr val="tx1"/>
                </a:solidFill>
                <a:effectLst>
                  <a:outerShdw blurRad="38100" dist="19050" dir="2700000" algn="tl" rotWithShape="0">
                    <a:schemeClr val="dk1">
                      <a:alpha val="40000"/>
                    </a:schemeClr>
                  </a:outerShdw>
                </a:effectLst>
              </a:rPr>
              <a:t>　実際に研究できるのか</a:t>
            </a:r>
          </a:p>
        </p:txBody>
      </p:sp>
    </p:spTree>
    <p:extLst>
      <p:ext uri="{BB962C8B-B14F-4D97-AF65-F5344CB8AC3E}">
        <p14:creationId xmlns:p14="http://schemas.microsoft.com/office/powerpoint/2010/main" val="408762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身近な疑問（研究の種）を拾おう！</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0" y="1232858"/>
            <a:ext cx="3581401" cy="935384"/>
          </a:xfrm>
          <a:prstGeom prst="rect">
            <a:avLst/>
          </a:prstGeom>
          <a:noFill/>
        </p:spPr>
        <p:txBody>
          <a:bodyPr wrap="square" rtlCol="0">
            <a:spAutoFit/>
          </a:bodyPr>
          <a:lstStyle/>
          <a:p>
            <a:pPr>
              <a:lnSpc>
                <a:spcPct val="150000"/>
              </a:lnSpc>
            </a:pPr>
            <a:r>
              <a:rPr lang="ja-JP" altLang="en-US" sz="4400" dirty="0">
                <a:latin typeface="BIZ UDPゴシック" panose="020B0400000000000000" pitchFamily="50" charset="-128"/>
                <a:ea typeface="BIZ UDPゴシック" panose="020B0400000000000000" pitchFamily="50" charset="-128"/>
              </a:rPr>
              <a:t>例えば・・・</a:t>
            </a:r>
            <a:endParaRPr kumimoji="1" lang="en-US" altLang="ja-JP" sz="4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D926C78-D409-1D31-5676-A447B9FF3E75}"/>
              </a:ext>
            </a:extLst>
          </p:cNvPr>
          <p:cNvSpPr txBox="1"/>
          <p:nvPr/>
        </p:nvSpPr>
        <p:spPr>
          <a:xfrm>
            <a:off x="369404" y="2314024"/>
            <a:ext cx="11453192" cy="935384"/>
          </a:xfrm>
          <a:prstGeom prst="rect">
            <a:avLst/>
          </a:prstGeom>
          <a:noFill/>
          <a:ln w="38100">
            <a:solidFill>
              <a:schemeClr val="tx1"/>
            </a:solidFill>
            <a:prstDash val="dash"/>
          </a:ln>
        </p:spPr>
        <p:txBody>
          <a:bodyPr wrap="square" rtlCol="0">
            <a:spAutoFit/>
          </a:bodyPr>
          <a:lstStyle/>
          <a:p>
            <a:pPr>
              <a:lnSpc>
                <a:spcPct val="150000"/>
              </a:lnSpc>
            </a:pPr>
            <a:r>
              <a:rPr kumimoji="1" lang="ja-JP" altLang="en-US" sz="4400">
                <a:latin typeface="BIZ UDPゴシック" panose="020B0400000000000000" pitchFamily="50" charset="-128"/>
                <a:ea typeface="BIZ UDPゴシック" panose="020B0400000000000000" pitchFamily="50" charset="-128"/>
              </a:rPr>
              <a:t>リンスインシャンプーってどういう原理かな</a:t>
            </a:r>
            <a:r>
              <a:rPr kumimoji="1" lang="ja-JP" altLang="en-US" sz="4400" dirty="0">
                <a:latin typeface="BIZ UDPゴシック" panose="020B0400000000000000" pitchFamily="50" charset="-128"/>
                <a:ea typeface="BIZ UDPゴシック" panose="020B0400000000000000" pitchFamily="50" charset="-128"/>
              </a:rPr>
              <a:t>？</a:t>
            </a:r>
            <a:endParaRPr kumimoji="1" lang="en-US" altLang="ja-JP" sz="4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B436638-C449-3C42-9B27-C4C835043B98}"/>
              </a:ext>
            </a:extLst>
          </p:cNvPr>
          <p:cNvSpPr txBox="1"/>
          <p:nvPr/>
        </p:nvSpPr>
        <p:spPr>
          <a:xfrm>
            <a:off x="1440240" y="3429000"/>
            <a:ext cx="9529970" cy="1951047"/>
          </a:xfrm>
          <a:prstGeom prst="rect">
            <a:avLst/>
          </a:prstGeom>
          <a:noFill/>
        </p:spPr>
        <p:txBody>
          <a:bodyPr wrap="square" rtlCol="0">
            <a:spAutoFit/>
          </a:bodyPr>
          <a:lstStyle/>
          <a:p>
            <a:pPr>
              <a:lnSpc>
                <a:spcPct val="150000"/>
              </a:lnSpc>
            </a:pPr>
            <a:r>
              <a:rPr kumimoji="1" lang="ja-JP" altLang="en-US" sz="4400" dirty="0">
                <a:latin typeface="BIZ UDPゴシック" panose="020B0400000000000000" pitchFamily="50" charset="-128"/>
                <a:ea typeface="BIZ UDPゴシック" panose="020B0400000000000000" pitchFamily="50" charset="-128"/>
              </a:rPr>
              <a:t>シャンプー：汚れ（油分）を落とすもの</a:t>
            </a:r>
            <a:endParaRPr kumimoji="1" lang="en-US" altLang="ja-JP" sz="4400" dirty="0">
              <a:latin typeface="BIZ UDPゴシック" panose="020B0400000000000000" pitchFamily="50" charset="-128"/>
              <a:ea typeface="BIZ UDPゴシック" panose="020B0400000000000000" pitchFamily="50" charset="-128"/>
            </a:endParaRPr>
          </a:p>
          <a:p>
            <a:pPr>
              <a:lnSpc>
                <a:spcPct val="150000"/>
              </a:lnSpc>
            </a:pPr>
            <a:r>
              <a:rPr lang="ja-JP" altLang="en-US" sz="4400" dirty="0">
                <a:latin typeface="BIZ UDPゴシック" panose="020B0400000000000000" pitchFamily="50" charset="-128"/>
                <a:ea typeface="BIZ UDPゴシック" panose="020B0400000000000000" pitchFamily="50" charset="-128"/>
              </a:rPr>
              <a:t>　　　リンス：潤い（油分）を与えるもの</a:t>
            </a:r>
            <a:endParaRPr kumimoji="1" lang="en-US" altLang="ja-JP" sz="4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7962792-C168-3B91-8D9D-D0EBCB9756F7}"/>
              </a:ext>
            </a:extLst>
          </p:cNvPr>
          <p:cNvSpPr txBox="1"/>
          <p:nvPr/>
        </p:nvSpPr>
        <p:spPr>
          <a:xfrm>
            <a:off x="851975" y="5559639"/>
            <a:ext cx="10706499" cy="1012072"/>
          </a:xfrm>
          <a:prstGeom prst="rect">
            <a:avLst/>
          </a:prstGeom>
          <a:solidFill>
            <a:schemeClr val="accent1">
              <a:lumMod val="20000"/>
              <a:lumOff val="80000"/>
            </a:schemeClr>
          </a:solidFill>
          <a:ln w="38100">
            <a:solidFill>
              <a:schemeClr val="tx1"/>
            </a:solidFill>
            <a:prstDash val="solid"/>
          </a:ln>
        </p:spPr>
        <p:txBody>
          <a:bodyPr wrap="square" rtlCol="0">
            <a:spAutoFit/>
          </a:bodyPr>
          <a:lstStyle/>
          <a:p>
            <a:pPr>
              <a:lnSpc>
                <a:spcPct val="150000"/>
              </a:lnSpc>
            </a:pPr>
            <a:r>
              <a:rPr kumimoji="1" lang="ja-JP" altLang="en-US" sz="4800" dirty="0">
                <a:latin typeface="BIZ UDPゴシック" panose="020B0400000000000000" pitchFamily="50" charset="-128"/>
                <a:ea typeface="BIZ UDPゴシック" panose="020B0400000000000000" pitchFamily="50" charset="-128"/>
              </a:rPr>
              <a:t>リンスとシャンプー</a:t>
            </a:r>
            <a:r>
              <a:rPr lang="ja-JP" altLang="en-US" sz="4800" dirty="0">
                <a:latin typeface="BIZ UDPゴシック" panose="020B0400000000000000" pitchFamily="50" charset="-128"/>
                <a:ea typeface="BIZ UDPゴシック" panose="020B0400000000000000" pitchFamily="50" charset="-128"/>
              </a:rPr>
              <a:t>は共存できるのか？</a:t>
            </a:r>
            <a:endParaRPr lang="en-US" altLang="ja-JP"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82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課題１</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に取り組む（個人）</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98699" y="1758055"/>
            <a:ext cx="11794602" cy="3619965"/>
          </a:xfrm>
          <a:prstGeom prst="rect">
            <a:avLst/>
          </a:prstGeom>
          <a:noFill/>
        </p:spPr>
        <p:txBody>
          <a:bodyPr wrap="square" rtlCol="0">
            <a:spAutoFit/>
          </a:bodyPr>
          <a:lstStyle/>
          <a:p>
            <a:pPr>
              <a:lnSpc>
                <a:spcPct val="150000"/>
              </a:lnSpc>
            </a:pPr>
            <a:r>
              <a:rPr kumimoji="1" lang="ja-JP" altLang="en-US" sz="5400" dirty="0">
                <a:latin typeface="BIZ UDPゴシック" panose="020B0400000000000000" pitchFamily="50" charset="-128"/>
                <a:ea typeface="BIZ UDPゴシック" panose="020B0400000000000000" pitchFamily="50" charset="-128"/>
              </a:rPr>
              <a:t>身の回りで日々疑問に感じていることをカテゴリー別に考え、ワークシートに書き出してみよう。</a:t>
            </a:r>
            <a:endParaRPr kumimoji="1" lang="en-US" altLang="ja-JP"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601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課題２</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に取り組む（グループ）</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384720" y="1688607"/>
            <a:ext cx="11422559" cy="3619965"/>
          </a:xfrm>
          <a:prstGeom prst="rect">
            <a:avLst/>
          </a:prstGeom>
          <a:noFill/>
        </p:spPr>
        <p:txBody>
          <a:bodyPr wrap="square" rtlCol="0">
            <a:spAutoFit/>
          </a:bodyPr>
          <a:lstStyle/>
          <a:p>
            <a:pPr>
              <a:lnSpc>
                <a:spcPct val="150000"/>
              </a:lnSpc>
            </a:pPr>
            <a:r>
              <a:rPr lang="ja-JP" altLang="en-US" sz="5400" dirty="0">
                <a:latin typeface="BIZ UDPゴシック" panose="020B0400000000000000" pitchFamily="50" charset="-128"/>
                <a:ea typeface="BIZ UDPゴシック" panose="020B0400000000000000" pitchFamily="50" charset="-128"/>
              </a:rPr>
              <a:t>個人で書き出したものをグループで共有し、面白い疑問があったら、赤ペンで表に書き足そう。</a:t>
            </a:r>
            <a:endParaRPr lang="en-US" altLang="ja-JP"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3390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課題３</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に取り組む（クラス全体）</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50471" y="1688607"/>
            <a:ext cx="11794602" cy="3619965"/>
          </a:xfrm>
          <a:prstGeom prst="rect">
            <a:avLst/>
          </a:prstGeom>
          <a:noFill/>
        </p:spPr>
        <p:txBody>
          <a:bodyPr wrap="square" rtlCol="0">
            <a:spAutoFit/>
          </a:bodyPr>
          <a:lstStyle/>
          <a:p>
            <a:pPr>
              <a:lnSpc>
                <a:spcPct val="150000"/>
              </a:lnSpc>
            </a:pPr>
            <a:r>
              <a:rPr lang="ja-JP" altLang="en-US" sz="5400" dirty="0">
                <a:latin typeface="BIZ UDPゴシック" panose="020B0400000000000000" pitchFamily="50" charset="-128"/>
                <a:ea typeface="BIZ UDPゴシック" panose="020B0400000000000000" pitchFamily="50" charset="-128"/>
              </a:rPr>
              <a:t>グループ毎に共有したものをクラスでも共有し、面白いと思った疑問を書き出しておこう。</a:t>
            </a:r>
            <a:r>
              <a:rPr lang="en-US" altLang="ja-JP" sz="5400" dirty="0">
                <a:latin typeface="BIZ UDPゴシック" panose="020B0400000000000000" pitchFamily="50" charset="-128"/>
                <a:ea typeface="BIZ UDPゴシック" panose="020B0400000000000000" pitchFamily="50" charset="-128"/>
              </a:rPr>
              <a:t>【</a:t>
            </a:r>
            <a:r>
              <a:rPr lang="ja-JP" altLang="en-US" sz="5400" dirty="0">
                <a:latin typeface="BIZ UDPゴシック" panose="020B0400000000000000" pitchFamily="50" charset="-128"/>
                <a:ea typeface="BIZ UDPゴシック" panose="020B0400000000000000" pitchFamily="50" charset="-128"/>
              </a:rPr>
              <a:t>代表が発表する</a:t>
            </a:r>
            <a:r>
              <a:rPr lang="en-US" altLang="ja-JP" sz="54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22476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a:t>
            </a:r>
            <a:r>
              <a:rPr kumimoji="1" lang="ja-JP" altLang="en-US" dirty="0">
                <a:solidFill>
                  <a:schemeClr val="bg1"/>
                </a:solidFill>
                <a:latin typeface="BIZ UDPゴシック" panose="020B0400000000000000" pitchFamily="50" charset="-128"/>
                <a:ea typeface="BIZ UDPゴシック" panose="020B0400000000000000" pitchFamily="50" charset="-128"/>
              </a:rPr>
              <a:t>課題４</a:t>
            </a:r>
            <a:r>
              <a:rPr kumimoji="1" lang="en-US" altLang="ja-JP" dirty="0">
                <a:solidFill>
                  <a:schemeClr val="bg1"/>
                </a:solidFill>
                <a:latin typeface="BIZ UDPゴシック" panose="020B0400000000000000" pitchFamily="50" charset="-128"/>
                <a:ea typeface="BIZ UDPゴシック" panose="020B0400000000000000" pitchFamily="50" charset="-128"/>
              </a:rPr>
              <a:t>]</a:t>
            </a:r>
            <a:r>
              <a:rPr kumimoji="1" lang="ja-JP" altLang="en-US" dirty="0">
                <a:solidFill>
                  <a:schemeClr val="bg1"/>
                </a:solidFill>
                <a:latin typeface="BIZ UDPゴシック" panose="020B0400000000000000" pitchFamily="50" charset="-128"/>
                <a:ea typeface="BIZ UDPゴシック" panose="020B0400000000000000" pitchFamily="50" charset="-128"/>
              </a:rPr>
              <a:t>振り返り</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420756" y="1619159"/>
            <a:ext cx="11350487" cy="2626938"/>
          </a:xfrm>
          <a:prstGeom prst="rect">
            <a:avLst/>
          </a:prstGeom>
          <a:noFill/>
        </p:spPr>
        <p:txBody>
          <a:bodyPr wrap="square" rtlCol="0">
            <a:spAutoFit/>
          </a:bodyPr>
          <a:lstStyle/>
          <a:p>
            <a:pPr>
              <a:lnSpc>
                <a:spcPct val="150000"/>
              </a:lnSpc>
            </a:pPr>
            <a:r>
              <a:rPr kumimoji="1" lang="ja-JP" altLang="en-US" sz="6000" dirty="0">
                <a:latin typeface="BIZ UDPゴシック" panose="020B0400000000000000" pitchFamily="50" charset="-128"/>
                <a:ea typeface="BIZ UDPゴシック" panose="020B0400000000000000" pitchFamily="50" charset="-128"/>
              </a:rPr>
              <a:t>今日の振り返りを記入しましょう。</a:t>
            </a:r>
            <a:endParaRPr kumimoji="1" lang="en-US" altLang="ja-JP" sz="6000" dirty="0">
              <a:latin typeface="BIZ UDPゴシック" panose="020B0400000000000000" pitchFamily="50" charset="-128"/>
              <a:ea typeface="BIZ UDPゴシック" panose="020B0400000000000000" pitchFamily="50" charset="-128"/>
            </a:endParaRPr>
          </a:p>
          <a:p>
            <a:pPr>
              <a:lnSpc>
                <a:spcPct val="150000"/>
              </a:lnSpc>
            </a:pPr>
            <a:r>
              <a:rPr lang="ja-JP" altLang="en-US" sz="6000" dirty="0">
                <a:latin typeface="BIZ UDPゴシック" panose="020B0400000000000000" pitchFamily="50" charset="-128"/>
                <a:ea typeface="BIZ UDPゴシック" panose="020B0400000000000000" pitchFamily="50" charset="-128"/>
              </a:rPr>
              <a:t>→本日、ワークシートは回収です。</a:t>
            </a:r>
            <a:endParaRPr lang="en-US" altLang="ja-JP" sz="6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6190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課題５</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に取り組む</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50471" y="1688607"/>
            <a:ext cx="11794602" cy="4151393"/>
          </a:xfrm>
          <a:prstGeom prst="rect">
            <a:avLst/>
          </a:prstGeom>
          <a:noFill/>
        </p:spPr>
        <p:txBody>
          <a:bodyPr wrap="square" rtlCol="0">
            <a:spAutoFit/>
          </a:bodyPr>
          <a:lstStyle/>
          <a:p>
            <a:pPr>
              <a:lnSpc>
                <a:spcPct val="150000"/>
              </a:lnSpc>
            </a:pPr>
            <a:r>
              <a:rPr lang="ja-JP" altLang="en-US" sz="4800" dirty="0">
                <a:latin typeface="BIZ UDPゴシック" panose="020B0400000000000000" pitchFamily="50" charset="-128"/>
                <a:ea typeface="BIZ UDPゴシック" panose="020B0400000000000000" pitchFamily="50" charset="-128"/>
              </a:rPr>
              <a:t>①</a:t>
            </a:r>
            <a:r>
              <a:rPr lang="en-US" altLang="ja-JP" sz="4800" dirty="0">
                <a:latin typeface="BIZ UDPゴシック" panose="020B0400000000000000" pitchFamily="50" charset="-128"/>
                <a:ea typeface="BIZ UDPゴシック" panose="020B0400000000000000" pitchFamily="50" charset="-128"/>
              </a:rPr>
              <a:t>classroom</a:t>
            </a:r>
            <a:r>
              <a:rPr lang="ja-JP" altLang="en-US" sz="4800" dirty="0">
                <a:latin typeface="BIZ UDPゴシック" panose="020B0400000000000000" pitchFamily="50" charset="-128"/>
                <a:ea typeface="BIZ UDPゴシック" panose="020B0400000000000000" pitchFamily="50" charset="-128"/>
              </a:rPr>
              <a:t>「６２期</a:t>
            </a:r>
            <a:r>
              <a:rPr lang="en-US" altLang="ja-JP" sz="4800" dirty="0">
                <a:latin typeface="BIZ UDPゴシック" panose="020B0400000000000000" pitchFamily="50" charset="-128"/>
                <a:ea typeface="BIZ UDPゴシック" panose="020B0400000000000000" pitchFamily="50" charset="-128"/>
              </a:rPr>
              <a:t>SS</a:t>
            </a:r>
            <a:r>
              <a:rPr lang="ja-JP" altLang="en-US" sz="4800" dirty="0">
                <a:latin typeface="BIZ UDPゴシック" panose="020B0400000000000000" pitchFamily="50" charset="-128"/>
                <a:ea typeface="BIZ UDPゴシック" panose="020B0400000000000000" pitchFamily="50" charset="-128"/>
              </a:rPr>
              <a:t>課題探究」に参加</a:t>
            </a:r>
            <a:endParaRPr lang="en-US" altLang="ja-JP" sz="4800" dirty="0">
              <a:latin typeface="BIZ UDPゴシック" panose="020B0400000000000000" pitchFamily="50" charset="-128"/>
              <a:ea typeface="BIZ UDPゴシック" panose="020B0400000000000000" pitchFamily="50" charset="-128"/>
            </a:endParaRPr>
          </a:p>
          <a:p>
            <a:pPr>
              <a:lnSpc>
                <a:spcPct val="150000"/>
              </a:lnSpc>
            </a:pPr>
            <a:r>
              <a:rPr lang="ja-JP" altLang="en-US" sz="4800" dirty="0">
                <a:latin typeface="BIZ UDPゴシック" panose="020B0400000000000000" pitchFamily="50" charset="-128"/>
                <a:ea typeface="BIZ UDPゴシック" panose="020B0400000000000000" pitchFamily="50" charset="-128"/>
              </a:rPr>
              <a:t>　 →クラスコード</a:t>
            </a:r>
            <a:r>
              <a:rPr lang="ja-JP" altLang="en-US" sz="6000" dirty="0">
                <a:latin typeface="BIZ UDPゴシック" panose="020B0400000000000000" pitchFamily="50" charset="-128"/>
                <a:ea typeface="BIZ UDPゴシック" panose="020B0400000000000000" pitchFamily="50" charset="-128"/>
              </a:rPr>
              <a:t>「　</a:t>
            </a:r>
            <a:r>
              <a:rPr lang="en-US" altLang="ja-JP" sz="6000" dirty="0">
                <a:latin typeface="BIZ UDPゴシック" panose="020B0400000000000000" pitchFamily="50" charset="-128"/>
                <a:ea typeface="BIZ UDPゴシック" panose="020B0400000000000000" pitchFamily="50" charset="-128"/>
              </a:rPr>
              <a:t>jugz3q3u</a:t>
            </a:r>
            <a:r>
              <a:rPr lang="ja-JP" altLang="en-US" sz="6000" dirty="0">
                <a:latin typeface="BIZ UDPゴシック" panose="020B0400000000000000" pitchFamily="50" charset="-128"/>
                <a:ea typeface="BIZ UDPゴシック" panose="020B0400000000000000" pitchFamily="50" charset="-128"/>
              </a:rPr>
              <a:t>　」</a:t>
            </a:r>
            <a:endParaRPr lang="en-US" altLang="ja-JP" sz="6000" dirty="0">
              <a:latin typeface="BIZ UDPゴシック" panose="020B0400000000000000" pitchFamily="50" charset="-128"/>
              <a:ea typeface="BIZ UDPゴシック" panose="020B0400000000000000" pitchFamily="50" charset="-128"/>
            </a:endParaRPr>
          </a:p>
          <a:p>
            <a:pPr>
              <a:lnSpc>
                <a:spcPct val="150000"/>
              </a:lnSpc>
            </a:pP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4800" dirty="0">
                <a:latin typeface="BIZ UDPゴシック" panose="020B0400000000000000" pitchFamily="50" charset="-128"/>
                <a:ea typeface="BIZ UDPゴシック" panose="020B0400000000000000" pitchFamily="50" charset="-128"/>
              </a:rPr>
              <a:t>②</a:t>
            </a:r>
            <a:r>
              <a:rPr kumimoji="1" lang="en-US" altLang="ja-JP" sz="4800" dirty="0">
                <a:latin typeface="BIZ UDPゴシック" panose="020B0400000000000000" pitchFamily="50" charset="-128"/>
                <a:ea typeface="BIZ UDPゴシック" panose="020B0400000000000000" pitchFamily="50" charset="-128"/>
              </a:rPr>
              <a:t>Google </a:t>
            </a:r>
            <a:r>
              <a:rPr lang="en-US" altLang="ja-JP" sz="4800" dirty="0">
                <a:latin typeface="BIZ UDPゴシック" panose="020B0400000000000000" pitchFamily="50" charset="-128"/>
                <a:ea typeface="BIZ UDPゴシック" panose="020B0400000000000000" pitchFamily="50" charset="-128"/>
              </a:rPr>
              <a:t>form</a:t>
            </a:r>
            <a:r>
              <a:rPr lang="ja-JP" altLang="en-US" sz="4800" dirty="0">
                <a:latin typeface="BIZ UDPゴシック" panose="020B0400000000000000" pitchFamily="50" charset="-128"/>
                <a:ea typeface="BIZ UDPゴシック" panose="020B0400000000000000" pitchFamily="50" charset="-128"/>
              </a:rPr>
              <a:t>に回答する</a:t>
            </a:r>
            <a:endParaRPr kumimoji="1" lang="en-US" altLang="ja-JP" sz="4800" dirty="0">
              <a:latin typeface="BIZ UDPゴシック" panose="020B0400000000000000" pitchFamily="50" charset="-128"/>
              <a:ea typeface="BIZ UDPゴシック" panose="020B0400000000000000" pitchFamily="50" charset="-128"/>
            </a:endParaRPr>
          </a:p>
        </p:txBody>
      </p:sp>
      <p:sp>
        <p:nvSpPr>
          <p:cNvPr id="3" name="Rectangle 1">
            <a:extLst>
              <a:ext uri="{FF2B5EF4-FFF2-40B4-BE49-F238E27FC236}">
                <a16:creationId xmlns:a16="http://schemas.microsoft.com/office/drawing/2014/main" id="{2E0B403B-7534-BC2A-99D1-C5D142703799}"/>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1A73E8"/>
                </a:solidFill>
                <a:effectLst/>
                <a:latin typeface="Roboto" panose="02000000000000000000" pitchFamily="2" charset="0"/>
                <a:ea typeface="Google Sans"/>
              </a:rPr>
              <a:t>jugz3q3u</a:t>
            </a:r>
            <a:endParaRPr kumimoji="0" lang="ja-JP" altLang="ja-JP" sz="9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D018D61-1E09-072A-6612-8A364BAA3E35}"/>
              </a:ext>
            </a:extLst>
          </p:cNvPr>
          <p:cNvSpPr>
            <a:spLocks noChangeArrowheads="1"/>
          </p:cNvSpPr>
          <p:nvPr/>
        </p:nvSpPr>
        <p:spPr bwMode="auto">
          <a:xfrm>
            <a:off x="152400" y="152400"/>
            <a:ext cx="63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latin typeface="Roboto" panose="02000000000000000000" pitchFamily="2" charset="0"/>
              </a:rPr>
              <a:t>表示</a:t>
            </a:r>
            <a:endParaRPr kumimoji="0" lang="ja-JP"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900" b="0" i="0" u="none" strike="noStrike" cap="none" normalizeH="0" baseline="0">
                <a:ln>
                  <a:noFill/>
                </a:ln>
                <a:solidFill>
                  <a:schemeClr val="tx1"/>
                </a:solidFill>
                <a:effectLst/>
                <a:latin typeface="Roboto" panose="02000000000000000000" pitchFamily="2"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48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ja-JP" altLang="en-US" dirty="0">
                <a:solidFill>
                  <a:schemeClr val="bg1"/>
                </a:solidFill>
                <a:latin typeface="BIZ UDPゴシック" panose="020B0400000000000000" pitchFamily="50" charset="-128"/>
                <a:ea typeface="BIZ UDPゴシック" panose="020B0400000000000000" pitchFamily="50" charset="-128"/>
              </a:rPr>
              <a:t>授業の持ち物について</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19EC797-5089-9113-E5D1-A141FB9B7412}"/>
              </a:ext>
            </a:extLst>
          </p:cNvPr>
          <p:cNvSpPr txBox="1"/>
          <p:nvPr/>
        </p:nvSpPr>
        <p:spPr>
          <a:xfrm>
            <a:off x="780726" y="1685412"/>
            <a:ext cx="6695994" cy="4336059"/>
          </a:xfrm>
          <a:prstGeom prst="rect">
            <a:avLst/>
          </a:prstGeom>
          <a:noFill/>
          <a:ln w="38100">
            <a:solidFill>
              <a:schemeClr val="tx1"/>
            </a:solidFill>
            <a:prstDash val="dashDot"/>
          </a:ln>
        </p:spPr>
        <p:txBody>
          <a:bodyPr wrap="square" rtlCol="0">
            <a:spAutoFit/>
          </a:bodyPr>
          <a:lstStyle/>
          <a:p>
            <a:pPr>
              <a:lnSpc>
                <a:spcPct val="150000"/>
              </a:lnSpc>
            </a:pPr>
            <a:r>
              <a:rPr kumimoji="1" lang="ja-JP" altLang="en-US" sz="4800" dirty="0">
                <a:latin typeface="BIZ UDPゴシック" panose="020B0400000000000000" pitchFamily="50" charset="-128"/>
                <a:ea typeface="BIZ UDPゴシック" panose="020B0400000000000000" pitchFamily="50" charset="-128"/>
              </a:rPr>
              <a:t>・</a:t>
            </a:r>
            <a:r>
              <a:rPr lang="ja-JP" altLang="en-US" sz="4800" dirty="0">
                <a:latin typeface="BIZ UDPゴシック" panose="020B0400000000000000" pitchFamily="50" charset="-128"/>
                <a:ea typeface="BIZ UDPゴシック" panose="020B0400000000000000" pitchFamily="50" charset="-128"/>
              </a:rPr>
              <a:t>課題研究メソッド</a:t>
            </a:r>
            <a:endParaRPr lang="en-US" altLang="ja-JP" sz="4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4800" dirty="0">
                <a:latin typeface="BIZ UDPゴシック" panose="020B0400000000000000" pitchFamily="50" charset="-128"/>
                <a:ea typeface="BIZ UDPゴシック" panose="020B0400000000000000" pitchFamily="50" charset="-128"/>
              </a:rPr>
              <a:t>・タブレット</a:t>
            </a:r>
            <a:r>
              <a:rPr kumimoji="1" lang="en-US" altLang="ja-JP" sz="4800" dirty="0">
                <a:latin typeface="BIZ UDPゴシック" panose="020B0400000000000000" pitchFamily="50" charset="-128"/>
                <a:ea typeface="BIZ UDPゴシック" panose="020B0400000000000000" pitchFamily="50" charset="-128"/>
              </a:rPr>
              <a:t>PC</a:t>
            </a:r>
          </a:p>
          <a:p>
            <a:pPr>
              <a:lnSpc>
                <a:spcPct val="150000"/>
              </a:lnSpc>
            </a:pPr>
            <a:r>
              <a:rPr lang="ja-JP" altLang="en-US" sz="4800" dirty="0">
                <a:latin typeface="BIZ UDPゴシック" panose="020B0400000000000000" pitchFamily="50" charset="-128"/>
                <a:ea typeface="BIZ UDPゴシック" panose="020B0400000000000000" pitchFamily="50" charset="-128"/>
              </a:rPr>
              <a:t>・</a:t>
            </a:r>
            <a:r>
              <a:rPr lang="en-US" altLang="ja-JP" sz="4800" dirty="0">
                <a:latin typeface="BIZ UDPゴシック" panose="020B0400000000000000" pitchFamily="50" charset="-128"/>
                <a:ea typeface="BIZ UDPゴシック" panose="020B0400000000000000" pitchFamily="50" charset="-128"/>
              </a:rPr>
              <a:t>SS</a:t>
            </a:r>
            <a:r>
              <a:rPr lang="ja-JP" altLang="en-US" sz="4800" dirty="0">
                <a:latin typeface="BIZ UDPゴシック" panose="020B0400000000000000" pitchFamily="50" charset="-128"/>
                <a:ea typeface="BIZ UDPゴシック" panose="020B0400000000000000" pitchFamily="50" charset="-128"/>
              </a:rPr>
              <a:t>ファイル（紫）</a:t>
            </a:r>
            <a:endParaRPr lang="en-US" altLang="ja-JP" sz="4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4800" dirty="0">
                <a:latin typeface="BIZ UDPゴシック" panose="020B0400000000000000" pitchFamily="50" charset="-128"/>
                <a:ea typeface="BIZ UDPゴシック" panose="020B0400000000000000" pitchFamily="50" charset="-128"/>
              </a:rPr>
              <a:t>・筆記用具</a:t>
            </a:r>
            <a:endParaRPr kumimoji="1" lang="en-US" altLang="ja-JP" sz="4800" dirty="0">
              <a:latin typeface="BIZ UDPゴシック" panose="020B0400000000000000" pitchFamily="50" charset="-128"/>
              <a:ea typeface="BIZ UDPゴシック" panose="020B0400000000000000" pitchFamily="50" charset="-128"/>
            </a:endParaRPr>
          </a:p>
        </p:txBody>
      </p:sp>
      <p:pic>
        <p:nvPicPr>
          <p:cNvPr id="6" name="図 5" descr="カレンダー が含まれている画像&#10;&#10;自動的に生成された説明">
            <a:extLst>
              <a:ext uri="{FF2B5EF4-FFF2-40B4-BE49-F238E27FC236}">
                <a16:creationId xmlns:a16="http://schemas.microsoft.com/office/drawing/2014/main" id="{909D4897-266A-6A37-4A0B-31D584305B4E}"/>
              </a:ext>
            </a:extLst>
          </p:cNvPr>
          <p:cNvPicPr>
            <a:picLocks noChangeAspect="1"/>
          </p:cNvPicPr>
          <p:nvPr/>
        </p:nvPicPr>
        <p:blipFill rotWithShape="1">
          <a:blip r:embed="rId3">
            <a:extLst>
              <a:ext uri="{28A0092B-C50C-407E-A947-70E740481C1C}">
                <a14:useLocalDpi xmlns:a14="http://schemas.microsoft.com/office/drawing/2010/main" val="0"/>
              </a:ext>
            </a:extLst>
          </a:blip>
          <a:srcRect l="6693" t="9958" r="30032" b="13249"/>
          <a:stretch/>
        </p:blipFill>
        <p:spPr>
          <a:xfrm rot="5400000">
            <a:off x="7289229" y="2273233"/>
            <a:ext cx="4878469" cy="3330371"/>
          </a:xfrm>
          <a:prstGeom prst="rect">
            <a:avLst/>
          </a:prstGeom>
        </p:spPr>
      </p:pic>
    </p:spTree>
    <p:extLst>
      <p:ext uri="{BB962C8B-B14F-4D97-AF65-F5344CB8AC3E}">
        <p14:creationId xmlns:p14="http://schemas.microsoft.com/office/powerpoint/2010/main" val="272088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DF9E8DE5-6F8D-5D33-4121-676395B5A4B2}"/>
              </a:ext>
            </a:extLst>
          </p:cNvPr>
          <p:cNvSpPr/>
          <p:nvPr/>
        </p:nvSpPr>
        <p:spPr>
          <a:xfrm>
            <a:off x="5508548" y="3191172"/>
            <a:ext cx="5090750" cy="11981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SS</a:t>
            </a:r>
            <a:r>
              <a:rPr lang="ja-JP" altLang="en-US" dirty="0">
                <a:solidFill>
                  <a:schemeClr val="bg1"/>
                </a:solidFill>
                <a:latin typeface="BIZ UDPゴシック" panose="020B0400000000000000" pitchFamily="50" charset="-128"/>
                <a:ea typeface="BIZ UDPゴシック" panose="020B0400000000000000" pitchFamily="50" charset="-128"/>
              </a:rPr>
              <a:t>課題探究の授業について</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318052" y="2070978"/>
            <a:ext cx="11741426" cy="2120068"/>
          </a:xfrm>
          <a:prstGeom prst="rect">
            <a:avLst/>
          </a:prstGeom>
          <a:noFill/>
        </p:spPr>
        <p:txBody>
          <a:bodyPr wrap="square" rtlCol="0">
            <a:spAutoFit/>
          </a:bodyPr>
          <a:lstStyle/>
          <a:p>
            <a:pPr>
              <a:lnSpc>
                <a:spcPct val="150000"/>
              </a:lnSpc>
            </a:pPr>
            <a:r>
              <a:rPr kumimoji="1" lang="en-US" altLang="ja-JP" sz="4800" dirty="0">
                <a:latin typeface="BIZ UDPゴシック" panose="020B0400000000000000" pitchFamily="50" charset="-128"/>
                <a:ea typeface="BIZ UDPゴシック" panose="020B0400000000000000" pitchFamily="50" charset="-128"/>
              </a:rPr>
              <a:t>SS</a:t>
            </a:r>
            <a:r>
              <a:rPr kumimoji="1" lang="ja-JP" altLang="en-US" sz="4800" dirty="0">
                <a:latin typeface="BIZ UDPゴシック" panose="020B0400000000000000" pitchFamily="50" charset="-128"/>
                <a:ea typeface="BIZ UDPゴシック" panose="020B0400000000000000" pitchFamily="50" charset="-128"/>
              </a:rPr>
              <a:t>課題探究（学校設定科目）</a:t>
            </a:r>
            <a:endParaRPr kumimoji="1" lang="en-US" altLang="ja-JP" sz="4800" dirty="0">
              <a:latin typeface="BIZ UDPゴシック" panose="020B0400000000000000" pitchFamily="50" charset="-128"/>
              <a:ea typeface="BIZ UDPゴシック" panose="020B0400000000000000" pitchFamily="50" charset="-128"/>
            </a:endParaRPr>
          </a:p>
          <a:p>
            <a:pPr>
              <a:lnSpc>
                <a:spcPct val="150000"/>
              </a:lnSpc>
            </a:pPr>
            <a:r>
              <a:rPr lang="ja-JP" altLang="en-US" sz="4800" dirty="0">
                <a:latin typeface="BIZ UDPゴシック" panose="020B0400000000000000" pitchFamily="50" charset="-128"/>
                <a:ea typeface="BIZ UDPゴシック" panose="020B0400000000000000" pitchFamily="50" charset="-128"/>
              </a:rPr>
              <a:t>　</a:t>
            </a:r>
            <a:r>
              <a:rPr lang="en-US" altLang="ja-JP" sz="4800" dirty="0">
                <a:latin typeface="BIZ UDPゴシック" panose="020B0400000000000000" pitchFamily="50" charset="-128"/>
                <a:ea typeface="BIZ UDPゴシック" panose="020B0400000000000000" pitchFamily="50" charset="-128"/>
              </a:rPr>
              <a:t>SS</a:t>
            </a:r>
            <a:r>
              <a:rPr lang="ja-JP" altLang="en-US" sz="4800" dirty="0">
                <a:latin typeface="BIZ UDPゴシック" panose="020B0400000000000000" pitchFamily="50" charset="-128"/>
                <a:ea typeface="BIZ UDPゴシック" panose="020B0400000000000000" pitchFamily="50" charset="-128"/>
              </a:rPr>
              <a:t>（</a:t>
            </a:r>
            <a:r>
              <a:rPr kumimoji="1" lang="ja-JP" altLang="en-US" sz="4800" dirty="0">
                <a:latin typeface="BIZ UDPゴシック" panose="020B0400000000000000" pitchFamily="50" charset="-128"/>
                <a:ea typeface="BIZ UDPゴシック" panose="020B0400000000000000" pitchFamily="50" charset="-128"/>
              </a:rPr>
              <a:t>情報</a:t>
            </a:r>
            <a:r>
              <a:rPr kumimoji="1" lang="en-US" altLang="ja-JP" sz="4800" dirty="0">
                <a:latin typeface="BIZ UDPゴシック" panose="020B0400000000000000" pitchFamily="50" charset="-128"/>
                <a:ea typeface="BIZ UDPゴシック" panose="020B0400000000000000" pitchFamily="50" charset="-128"/>
              </a:rPr>
              <a:t>2</a:t>
            </a:r>
            <a:r>
              <a:rPr kumimoji="1" lang="ja-JP" altLang="en-US" sz="4800" dirty="0">
                <a:latin typeface="BIZ UDPゴシック" panose="020B0400000000000000" pitchFamily="50" charset="-128"/>
                <a:ea typeface="BIZ UDPゴシック" panose="020B0400000000000000" pitchFamily="50" charset="-128"/>
              </a:rPr>
              <a:t>単位）＋課題探究（</a:t>
            </a:r>
            <a:r>
              <a:rPr kumimoji="1" lang="en-US" altLang="ja-JP" sz="4800" dirty="0">
                <a:latin typeface="BIZ UDPゴシック" panose="020B0400000000000000" pitchFamily="50" charset="-128"/>
                <a:ea typeface="BIZ UDPゴシック" panose="020B0400000000000000" pitchFamily="50" charset="-128"/>
              </a:rPr>
              <a:t>1</a:t>
            </a:r>
            <a:r>
              <a:rPr kumimoji="1" lang="ja-JP" altLang="en-US" sz="4800" dirty="0">
                <a:latin typeface="BIZ UDPゴシック" panose="020B0400000000000000" pitchFamily="50" charset="-128"/>
                <a:ea typeface="BIZ UDPゴシック" panose="020B0400000000000000" pitchFamily="50" charset="-128"/>
              </a:rPr>
              <a:t>単位）　</a:t>
            </a:r>
            <a:endParaRPr kumimoji="1" lang="en-US" altLang="ja-JP" sz="4800" dirty="0">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FFD1E998-E832-BBE3-22D0-B91D1B8D156D}"/>
              </a:ext>
            </a:extLst>
          </p:cNvPr>
          <p:cNvGrpSpPr/>
          <p:nvPr/>
        </p:nvGrpSpPr>
        <p:grpSpPr>
          <a:xfrm>
            <a:off x="543339" y="4479235"/>
            <a:ext cx="3763618" cy="1828800"/>
            <a:chOff x="543339" y="4479235"/>
            <a:chExt cx="3763618" cy="1828800"/>
          </a:xfrm>
        </p:grpSpPr>
        <p:sp>
          <p:nvSpPr>
            <p:cNvPr id="5" name="吹き出し: 上矢印 4">
              <a:extLst>
                <a:ext uri="{FF2B5EF4-FFF2-40B4-BE49-F238E27FC236}">
                  <a16:creationId xmlns:a16="http://schemas.microsoft.com/office/drawing/2014/main" id="{7F1904F2-69E2-7FBE-1419-A5EAA944E3E3}"/>
                </a:ext>
              </a:extLst>
            </p:cNvPr>
            <p:cNvSpPr/>
            <p:nvPr/>
          </p:nvSpPr>
          <p:spPr>
            <a:xfrm>
              <a:off x="543339" y="4479235"/>
              <a:ext cx="3763618" cy="1828800"/>
            </a:xfrm>
            <a:prstGeom prst="up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6D3B042-EAC0-BAF5-1143-64EA15DE824F}"/>
                </a:ext>
              </a:extLst>
            </p:cNvPr>
            <p:cNvSpPr txBox="1"/>
            <p:nvPr/>
          </p:nvSpPr>
          <p:spPr>
            <a:xfrm>
              <a:off x="1013791" y="5234609"/>
              <a:ext cx="2822713" cy="923330"/>
            </a:xfrm>
            <a:prstGeom prst="rect">
              <a:avLst/>
            </a:prstGeom>
            <a:noFill/>
          </p:spPr>
          <p:txBody>
            <a:bodyPr wrap="square" rtlCol="0">
              <a:spAutoFit/>
            </a:bodyPr>
            <a:lstStyle/>
            <a:p>
              <a:r>
                <a:rPr kumimoji="1" lang="ja-JP" altLang="en-US" sz="5400" dirty="0">
                  <a:latin typeface="BIZ UDPゴシック" panose="020B0400000000000000" pitchFamily="50" charset="-128"/>
                  <a:ea typeface="BIZ UDPゴシック" panose="020B0400000000000000" pitchFamily="50" charset="-128"/>
                </a:rPr>
                <a:t>クラス毎</a:t>
              </a:r>
            </a:p>
          </p:txBody>
        </p:sp>
      </p:grpSp>
      <p:grpSp>
        <p:nvGrpSpPr>
          <p:cNvPr id="10" name="グループ化 9">
            <a:extLst>
              <a:ext uri="{FF2B5EF4-FFF2-40B4-BE49-F238E27FC236}">
                <a16:creationId xmlns:a16="http://schemas.microsoft.com/office/drawing/2014/main" id="{9F65D825-F986-92E9-7915-6F327EA1C878}"/>
              </a:ext>
            </a:extLst>
          </p:cNvPr>
          <p:cNvGrpSpPr/>
          <p:nvPr/>
        </p:nvGrpSpPr>
        <p:grpSpPr>
          <a:xfrm>
            <a:off x="4969565" y="4479235"/>
            <a:ext cx="6016487" cy="1828800"/>
            <a:chOff x="5340624" y="4479235"/>
            <a:chExt cx="6016487" cy="1828800"/>
          </a:xfrm>
        </p:grpSpPr>
        <p:sp>
          <p:nvSpPr>
            <p:cNvPr id="6" name="吹き出し: 上矢印 5">
              <a:extLst>
                <a:ext uri="{FF2B5EF4-FFF2-40B4-BE49-F238E27FC236}">
                  <a16:creationId xmlns:a16="http://schemas.microsoft.com/office/drawing/2014/main" id="{AC91E960-5DBA-5C39-E35A-78820D96C049}"/>
                </a:ext>
              </a:extLst>
            </p:cNvPr>
            <p:cNvSpPr/>
            <p:nvPr/>
          </p:nvSpPr>
          <p:spPr>
            <a:xfrm>
              <a:off x="5340624" y="4479235"/>
              <a:ext cx="5605669" cy="1828800"/>
            </a:xfrm>
            <a:prstGeom prst="up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AE57E7A-D838-3884-1558-490839ABC478}"/>
                </a:ext>
              </a:extLst>
            </p:cNvPr>
            <p:cNvSpPr txBox="1"/>
            <p:nvPr/>
          </p:nvSpPr>
          <p:spPr>
            <a:xfrm>
              <a:off x="5340624" y="5234609"/>
              <a:ext cx="6016487" cy="923330"/>
            </a:xfrm>
            <a:prstGeom prst="rect">
              <a:avLst/>
            </a:prstGeom>
            <a:noFill/>
          </p:spPr>
          <p:txBody>
            <a:bodyPr wrap="square" rtlCol="0">
              <a:spAutoFit/>
            </a:bodyPr>
            <a:lstStyle/>
            <a:p>
              <a:r>
                <a:rPr kumimoji="1" lang="ja-JP" altLang="en-US" sz="5400" dirty="0">
                  <a:latin typeface="BIZ UDPゴシック" panose="020B0400000000000000" pitchFamily="50" charset="-128"/>
                  <a:ea typeface="BIZ UDPゴシック" panose="020B0400000000000000" pitchFamily="50" charset="-128"/>
                </a:rPr>
                <a:t>学年全体（火曜</a:t>
              </a:r>
              <a:r>
                <a:rPr lang="ja-JP" altLang="en-US" sz="5400" dirty="0">
                  <a:latin typeface="BIZ UDPゴシック" panose="020B0400000000000000" pitchFamily="50" charset="-128"/>
                  <a:ea typeface="BIZ UDPゴシック" panose="020B0400000000000000" pitchFamily="50" charset="-128"/>
                </a:rPr>
                <a:t>⑦</a:t>
              </a:r>
              <a:r>
                <a:rPr kumimoji="1" lang="ja-JP" altLang="en-US" sz="5400" dirty="0">
                  <a:latin typeface="BIZ UDPゴシック" panose="020B0400000000000000" pitchFamily="50" charset="-128"/>
                  <a:ea typeface="BIZ UDPゴシック" panose="020B0400000000000000" pitchFamily="50" charset="-128"/>
                </a:rPr>
                <a:t>）</a:t>
              </a:r>
            </a:p>
          </p:txBody>
        </p:sp>
      </p:grpSp>
    </p:spTree>
    <p:extLst>
      <p:ext uri="{BB962C8B-B14F-4D97-AF65-F5344CB8AC3E}">
        <p14:creationId xmlns:p14="http://schemas.microsoft.com/office/powerpoint/2010/main" val="9840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3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成績について</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100897" y="4225915"/>
            <a:ext cx="8659328" cy="1782091"/>
          </a:xfrm>
          <a:prstGeom prst="rect">
            <a:avLst/>
          </a:prstGeom>
          <a:noFill/>
        </p:spPr>
        <p:txBody>
          <a:bodyPr wrap="square" rtlCol="0">
            <a:spAutoFit/>
          </a:bodyPr>
          <a:lstStyle/>
          <a:p>
            <a:pPr>
              <a:lnSpc>
                <a:spcPct val="150000"/>
              </a:lnSpc>
            </a:pPr>
            <a:r>
              <a:rPr kumimoji="1"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定期試験はなし（情報はある）</a:t>
            </a:r>
            <a:endParaRPr kumimoji="1" lang="en-US" altLang="ja-JP" sz="40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4000" dirty="0">
                <a:latin typeface="BIZ UDPゴシック" panose="020B0400000000000000" pitchFamily="50" charset="-128"/>
                <a:ea typeface="BIZ UDPゴシック" panose="020B0400000000000000" pitchFamily="50" charset="-128"/>
              </a:rPr>
              <a:t>※</a:t>
            </a:r>
            <a:r>
              <a:rPr kumimoji="1" lang="ja-JP" altLang="en-US" sz="4000" dirty="0">
                <a:latin typeface="BIZ UDPゴシック" panose="020B0400000000000000" pitchFamily="50" charset="-128"/>
                <a:ea typeface="BIZ UDPゴシック" panose="020B0400000000000000" pitchFamily="50" charset="-128"/>
              </a:rPr>
              <a:t>情報の成績と合わせた成績がつく</a:t>
            </a:r>
          </a:p>
        </p:txBody>
      </p:sp>
      <p:sp>
        <p:nvSpPr>
          <p:cNvPr id="3" name="テキスト ボックス 2">
            <a:extLst>
              <a:ext uri="{FF2B5EF4-FFF2-40B4-BE49-F238E27FC236}">
                <a16:creationId xmlns:a16="http://schemas.microsoft.com/office/drawing/2014/main" id="{519EC797-5089-9113-E5D1-A141FB9B7412}"/>
              </a:ext>
            </a:extLst>
          </p:cNvPr>
          <p:cNvSpPr txBox="1"/>
          <p:nvPr/>
        </p:nvSpPr>
        <p:spPr>
          <a:xfrm>
            <a:off x="815976" y="1715705"/>
            <a:ext cx="9229171" cy="2120068"/>
          </a:xfrm>
          <a:prstGeom prst="rect">
            <a:avLst/>
          </a:prstGeom>
          <a:noFill/>
          <a:ln w="38100">
            <a:solidFill>
              <a:schemeClr val="tx1"/>
            </a:solidFill>
            <a:prstDash val="dashDot"/>
          </a:ln>
        </p:spPr>
        <p:txBody>
          <a:bodyPr wrap="square" rtlCol="0">
            <a:spAutoFit/>
          </a:bodyPr>
          <a:lstStyle/>
          <a:p>
            <a:pPr>
              <a:lnSpc>
                <a:spcPct val="150000"/>
              </a:lnSpc>
            </a:pPr>
            <a:r>
              <a:rPr kumimoji="1" lang="ja-JP" altLang="en-US" sz="4800" dirty="0">
                <a:latin typeface="BIZ UDPゴシック" panose="020B0400000000000000" pitchFamily="50" charset="-128"/>
                <a:ea typeface="BIZ UDPゴシック" panose="020B0400000000000000" pitchFamily="50" charset="-128"/>
              </a:rPr>
              <a:t>・授業プリント</a:t>
            </a:r>
            <a:r>
              <a:rPr lang="ja-JP" altLang="en-US" sz="4800" dirty="0">
                <a:latin typeface="BIZ UDPゴシック" panose="020B0400000000000000" pitchFamily="50" charset="-128"/>
                <a:ea typeface="BIZ UDPゴシック" panose="020B0400000000000000" pitchFamily="50" charset="-128"/>
              </a:rPr>
              <a:t>　　・レポート課題</a:t>
            </a:r>
            <a:endParaRPr kumimoji="1" lang="en-US" altLang="ja-JP" sz="4800" dirty="0">
              <a:latin typeface="BIZ UDPゴシック" panose="020B0400000000000000" pitchFamily="50" charset="-128"/>
              <a:ea typeface="BIZ UDPゴシック" panose="020B0400000000000000" pitchFamily="50" charset="-128"/>
            </a:endParaRPr>
          </a:p>
          <a:p>
            <a:pPr>
              <a:lnSpc>
                <a:spcPct val="150000"/>
              </a:lnSpc>
            </a:pPr>
            <a:r>
              <a:rPr lang="ja-JP" altLang="en-US" sz="4800" dirty="0">
                <a:latin typeface="BIZ UDPゴシック" panose="020B0400000000000000" pitchFamily="50" charset="-128"/>
                <a:ea typeface="BIZ UDPゴシック" panose="020B0400000000000000" pitchFamily="50" charset="-128"/>
              </a:rPr>
              <a:t>・振り返り　　　　 ・発表</a:t>
            </a:r>
            <a:endParaRPr lang="en-US" altLang="ja-JP"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755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ja-JP" altLang="en-US" dirty="0">
                <a:solidFill>
                  <a:schemeClr val="bg1"/>
                </a:solidFill>
                <a:latin typeface="BIZ UDPゴシック" panose="020B0400000000000000" pitchFamily="50" charset="-128"/>
                <a:ea typeface="BIZ UDPゴシック" panose="020B0400000000000000" pitchFamily="50" charset="-128"/>
              </a:rPr>
              <a:t>授業</a:t>
            </a:r>
            <a:r>
              <a:rPr kumimoji="1" lang="ja-JP" altLang="en-US" dirty="0">
                <a:solidFill>
                  <a:schemeClr val="bg1"/>
                </a:solidFill>
                <a:latin typeface="BIZ UDPゴシック" panose="020B0400000000000000" pitchFamily="50" charset="-128"/>
                <a:ea typeface="BIZ UDPゴシック" panose="020B0400000000000000" pitchFamily="50" charset="-128"/>
              </a:rPr>
              <a:t>内容</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444916" y="1598555"/>
            <a:ext cx="11508545" cy="4336059"/>
          </a:xfrm>
          <a:prstGeom prst="rect">
            <a:avLst/>
          </a:prstGeom>
          <a:noFill/>
        </p:spPr>
        <p:txBody>
          <a:bodyPr wrap="square" rtlCol="0">
            <a:spAutoFit/>
          </a:bodyPr>
          <a:lstStyle/>
          <a:p>
            <a:pPr>
              <a:lnSpc>
                <a:spcPct val="150000"/>
              </a:lnSpc>
            </a:pPr>
            <a:r>
              <a:rPr kumimoji="1" lang="ja-JP" altLang="en-US" sz="4800" dirty="0">
                <a:latin typeface="BIZ UDPゴシック" panose="020B0400000000000000" pitchFamily="50" charset="-128"/>
                <a:ea typeface="BIZ UDPゴシック" panose="020B0400000000000000" pitchFamily="50" charset="-128"/>
              </a:rPr>
              <a:t>前期：プレ課題研究</a:t>
            </a:r>
            <a:endParaRPr kumimoji="1" lang="en-US" altLang="ja-JP" sz="4800" dirty="0">
              <a:latin typeface="BIZ UDPゴシック" panose="020B0400000000000000" pitchFamily="50" charset="-128"/>
              <a:ea typeface="BIZ UDPゴシック" panose="020B0400000000000000" pitchFamily="50" charset="-128"/>
            </a:endParaRPr>
          </a:p>
          <a:p>
            <a:pPr>
              <a:lnSpc>
                <a:spcPct val="150000"/>
              </a:lnSpc>
            </a:pPr>
            <a:r>
              <a:rPr lang="ja-JP" altLang="en-US" sz="4800" dirty="0">
                <a:latin typeface="BIZ UDPゴシック" panose="020B0400000000000000" pitchFamily="50" charset="-128"/>
                <a:ea typeface="BIZ UDPゴシック" panose="020B0400000000000000" pitchFamily="50" charset="-128"/>
              </a:rPr>
              <a:t>　　　　（研究をする上で必要なことを学習）</a:t>
            </a:r>
            <a:endParaRPr lang="en-US" altLang="ja-JP" sz="4800" dirty="0">
              <a:latin typeface="BIZ UDPゴシック" panose="020B0400000000000000" pitchFamily="50" charset="-128"/>
              <a:ea typeface="BIZ UDPゴシック" panose="020B0400000000000000" pitchFamily="50" charset="-128"/>
            </a:endParaRPr>
          </a:p>
          <a:p>
            <a:pPr>
              <a:lnSpc>
                <a:spcPct val="150000"/>
              </a:lnSpc>
            </a:pPr>
            <a:r>
              <a:rPr lang="ja-JP" altLang="en-US" sz="4800" dirty="0">
                <a:latin typeface="BIZ UDPゴシック" panose="020B0400000000000000" pitchFamily="50" charset="-128"/>
                <a:ea typeface="BIZ UDPゴシック" panose="020B0400000000000000" pitchFamily="50" charset="-128"/>
              </a:rPr>
              <a:t>後期：課題研究</a:t>
            </a:r>
            <a:endParaRPr lang="en-US" altLang="ja-JP" sz="4800" dirty="0">
              <a:latin typeface="BIZ UDPゴシック" panose="020B0400000000000000" pitchFamily="50" charset="-128"/>
              <a:ea typeface="BIZ UDPゴシック" panose="020B0400000000000000" pitchFamily="50" charset="-128"/>
            </a:endParaRPr>
          </a:p>
          <a:p>
            <a:pPr>
              <a:lnSpc>
                <a:spcPct val="150000"/>
              </a:lnSpc>
            </a:pPr>
            <a:r>
              <a:rPr lang="ja-JP" altLang="en-US" sz="4800" dirty="0">
                <a:latin typeface="BIZ UDPゴシック" panose="020B0400000000000000" pitchFamily="50" charset="-128"/>
                <a:ea typeface="BIZ UDPゴシック" panose="020B0400000000000000" pitchFamily="50" charset="-128"/>
              </a:rPr>
              <a:t>　　　　（自分達でテーマを設定して研究）</a:t>
            </a:r>
            <a:endParaRPr lang="en-US" altLang="ja-JP" sz="4800"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1303E561-1CA6-2D57-04A3-6C8113B56CE4}"/>
              </a:ext>
            </a:extLst>
          </p:cNvPr>
          <p:cNvGrpSpPr/>
          <p:nvPr/>
        </p:nvGrpSpPr>
        <p:grpSpPr>
          <a:xfrm>
            <a:off x="4780345" y="3865944"/>
            <a:ext cx="6827843" cy="1185156"/>
            <a:chOff x="4780345" y="3865944"/>
            <a:chExt cx="6827843" cy="1185156"/>
          </a:xfrm>
        </p:grpSpPr>
        <p:sp>
          <p:nvSpPr>
            <p:cNvPr id="3" name="吹き出し: 左矢印 2">
              <a:extLst>
                <a:ext uri="{FF2B5EF4-FFF2-40B4-BE49-F238E27FC236}">
                  <a16:creationId xmlns:a16="http://schemas.microsoft.com/office/drawing/2014/main" id="{BF669624-91C4-559C-07C2-B7065C8FEBB7}"/>
                </a:ext>
              </a:extLst>
            </p:cNvPr>
            <p:cNvSpPr/>
            <p:nvPr/>
          </p:nvSpPr>
          <p:spPr>
            <a:xfrm>
              <a:off x="4780345" y="3865944"/>
              <a:ext cx="6827843" cy="1185156"/>
            </a:xfrm>
            <a:prstGeom prst="leftArrowCallout">
              <a:avLst>
                <a:gd name="adj1" fmla="val 25000"/>
                <a:gd name="adj2" fmla="val 25000"/>
                <a:gd name="adj3" fmla="val 25000"/>
                <a:gd name="adj4" fmla="val 7260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AB9BDD5-453C-D2F5-97C4-BA024D41213A}"/>
                </a:ext>
              </a:extLst>
            </p:cNvPr>
            <p:cNvSpPr txBox="1"/>
            <p:nvPr/>
          </p:nvSpPr>
          <p:spPr>
            <a:xfrm>
              <a:off x="6632294" y="3865944"/>
              <a:ext cx="4965539" cy="1015663"/>
            </a:xfrm>
            <a:prstGeom prst="rect">
              <a:avLst/>
            </a:prstGeom>
            <a:noFill/>
          </p:spPr>
          <p:txBody>
            <a:bodyPr wrap="square" rtlCol="0">
              <a:spAutoFit/>
            </a:bodyPr>
            <a:lstStyle/>
            <a:p>
              <a:r>
                <a:rPr lang="ja-JP" altLang="en-US" sz="6000" dirty="0">
                  <a:latin typeface="BIZ UDPゴシック" panose="020B0400000000000000" pitchFamily="50" charset="-128"/>
                  <a:ea typeface="BIZ UDPゴシック" panose="020B0400000000000000" pitchFamily="50" charset="-128"/>
                </a:rPr>
                <a:t> </a:t>
              </a:r>
              <a:r>
                <a:rPr kumimoji="1" lang="en-US" altLang="ja-JP" sz="6000" dirty="0">
                  <a:latin typeface="BIZ UDPゴシック" panose="020B0400000000000000" pitchFamily="50" charset="-128"/>
                  <a:ea typeface="BIZ UDPゴシック" panose="020B0400000000000000" pitchFamily="50" charset="-128"/>
                </a:rPr>
                <a:t>2</a:t>
              </a:r>
              <a:r>
                <a:rPr kumimoji="1" lang="ja-JP" altLang="en-US" sz="6000" dirty="0">
                  <a:latin typeface="BIZ UDPゴシック" panose="020B0400000000000000" pitchFamily="50" charset="-128"/>
                  <a:ea typeface="BIZ UDPゴシック" panose="020B0400000000000000" pitchFamily="50" charset="-128"/>
                </a:rPr>
                <a:t>年時も継続</a:t>
              </a:r>
            </a:p>
          </p:txBody>
        </p:sp>
      </p:grpSp>
    </p:spTree>
    <p:extLst>
      <p:ext uri="{BB962C8B-B14F-4D97-AF65-F5344CB8AC3E}">
        <p14:creationId xmlns:p14="http://schemas.microsoft.com/office/powerpoint/2010/main" val="6775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本日のテーマ</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738944" y="2090653"/>
            <a:ext cx="11298820" cy="3471848"/>
          </a:xfrm>
          <a:prstGeom prst="rect">
            <a:avLst/>
          </a:prstGeom>
          <a:noFill/>
        </p:spPr>
        <p:txBody>
          <a:bodyPr wrap="square" rtlCol="0">
            <a:spAutoFit/>
          </a:bodyPr>
          <a:lstStyle/>
          <a:p>
            <a:pPr>
              <a:lnSpc>
                <a:spcPct val="150000"/>
              </a:lnSpc>
            </a:pPr>
            <a:r>
              <a:rPr lang="ja-JP" altLang="en-US" sz="8000" dirty="0">
                <a:latin typeface="BIZ UDPゴシック" panose="020B0400000000000000" pitchFamily="50" charset="-128"/>
                <a:ea typeface="BIZ UDPゴシック" panose="020B0400000000000000" pitchFamily="50" charset="-128"/>
              </a:rPr>
              <a:t>①課題探究とは</a:t>
            </a:r>
            <a:endParaRPr lang="en-US" altLang="ja-JP" sz="8000" dirty="0">
              <a:latin typeface="BIZ UDPゴシック" panose="020B0400000000000000" pitchFamily="50" charset="-128"/>
              <a:ea typeface="BIZ UDPゴシック" panose="020B0400000000000000" pitchFamily="50" charset="-128"/>
            </a:endParaRPr>
          </a:p>
          <a:p>
            <a:pPr>
              <a:lnSpc>
                <a:spcPct val="150000"/>
              </a:lnSpc>
            </a:pPr>
            <a:r>
              <a:rPr lang="ja-JP" altLang="en-US" sz="8000" dirty="0">
                <a:latin typeface="BIZ UDPゴシック" panose="020B0400000000000000" pitchFamily="50" charset="-128"/>
                <a:ea typeface="BIZ UDPゴシック" panose="020B0400000000000000" pitchFamily="50" charset="-128"/>
              </a:rPr>
              <a:t>②身近な疑問を拾おう！</a:t>
            </a:r>
          </a:p>
        </p:txBody>
      </p:sp>
    </p:spTree>
    <p:extLst>
      <p:ext uri="{BB962C8B-B14F-4D97-AF65-F5344CB8AC3E}">
        <p14:creationId xmlns:p14="http://schemas.microsoft.com/office/powerpoint/2010/main" val="23926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探究活動と調べ学習の違い</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50471" y="1688607"/>
            <a:ext cx="11794602" cy="3619965"/>
          </a:xfrm>
          <a:prstGeom prst="rect">
            <a:avLst/>
          </a:prstGeom>
          <a:noFill/>
        </p:spPr>
        <p:txBody>
          <a:bodyPr wrap="square" rtlCol="0">
            <a:spAutoFit/>
          </a:bodyPr>
          <a:lstStyle/>
          <a:p>
            <a:pPr>
              <a:lnSpc>
                <a:spcPct val="150000"/>
              </a:lnSpc>
            </a:pPr>
            <a:r>
              <a:rPr lang="ja-JP" altLang="en-US" sz="5400" dirty="0">
                <a:latin typeface="BIZ UDPゴシック" panose="020B0400000000000000" pitchFamily="50" charset="-128"/>
                <a:ea typeface="BIZ UDPゴシック" panose="020B0400000000000000" pitchFamily="50" charset="-128"/>
              </a:rPr>
              <a:t>「探究活動」</a:t>
            </a:r>
            <a:endParaRPr lang="en-US" altLang="ja-JP" sz="5400" dirty="0">
              <a:latin typeface="BIZ UDPゴシック" panose="020B0400000000000000" pitchFamily="50" charset="-128"/>
              <a:ea typeface="BIZ UDPゴシック" panose="020B0400000000000000" pitchFamily="50" charset="-128"/>
            </a:endParaRPr>
          </a:p>
          <a:p>
            <a:pPr>
              <a:lnSpc>
                <a:spcPct val="150000"/>
              </a:lnSpc>
            </a:pPr>
            <a:r>
              <a:rPr lang="ja-JP" altLang="en-US" sz="5400" dirty="0">
                <a:latin typeface="BIZ UDPゴシック" panose="020B0400000000000000" pitchFamily="50" charset="-128"/>
                <a:ea typeface="BIZ UDPゴシック" panose="020B0400000000000000" pitchFamily="50" charset="-128"/>
              </a:rPr>
              <a:t>関心のある事柄について、</a:t>
            </a:r>
            <a:r>
              <a:rPr lang="ja-JP" altLang="en-US" sz="5400" u="sng" dirty="0">
                <a:latin typeface="BIZ UDPゴシック" panose="020B0400000000000000" pitchFamily="50" charset="-128"/>
                <a:ea typeface="BIZ UDPゴシック" panose="020B0400000000000000" pitchFamily="50" charset="-128"/>
              </a:rPr>
              <a:t>課題を見つけ、その課題を解決する活動</a:t>
            </a:r>
            <a:r>
              <a:rPr lang="ja-JP" altLang="en-US" sz="5400" dirty="0">
                <a:latin typeface="BIZ UDPゴシック" panose="020B0400000000000000" pitchFamily="50" charset="-128"/>
                <a:ea typeface="BIZ UDPゴシック" panose="020B0400000000000000" pitchFamily="50" charset="-128"/>
              </a:rPr>
              <a:t>をする。</a:t>
            </a:r>
            <a:endParaRPr lang="en-US" altLang="ja-JP"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249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探究活動と調べ学習の違い</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50471" y="1688607"/>
            <a:ext cx="11794602" cy="4866460"/>
          </a:xfrm>
          <a:prstGeom prst="rect">
            <a:avLst/>
          </a:prstGeom>
          <a:noFill/>
        </p:spPr>
        <p:txBody>
          <a:bodyPr wrap="square" rtlCol="0">
            <a:spAutoFit/>
          </a:bodyPr>
          <a:lstStyle/>
          <a:p>
            <a:pPr>
              <a:lnSpc>
                <a:spcPct val="150000"/>
              </a:lnSpc>
            </a:pPr>
            <a:r>
              <a:rPr lang="ja-JP" altLang="en-US" sz="5400" dirty="0">
                <a:latin typeface="BIZ UDPゴシック" panose="020B0400000000000000" pitchFamily="50" charset="-128"/>
                <a:ea typeface="BIZ UDPゴシック" panose="020B0400000000000000" pitchFamily="50" charset="-128"/>
              </a:rPr>
              <a:t>「調べ学習」</a:t>
            </a:r>
            <a:endParaRPr lang="en-US" altLang="ja-JP" sz="5400" dirty="0">
              <a:latin typeface="BIZ UDPゴシック" panose="020B0400000000000000" pitchFamily="50" charset="-128"/>
              <a:ea typeface="BIZ UDPゴシック" panose="020B0400000000000000" pitchFamily="50" charset="-128"/>
            </a:endParaRPr>
          </a:p>
          <a:p>
            <a:pPr>
              <a:lnSpc>
                <a:spcPct val="150000"/>
              </a:lnSpc>
            </a:pPr>
            <a:r>
              <a:rPr lang="ja-JP" altLang="en-US" sz="5400" dirty="0">
                <a:latin typeface="BIZ UDPゴシック" panose="020B0400000000000000" pitchFamily="50" charset="-128"/>
                <a:ea typeface="BIZ UDPゴシック" panose="020B0400000000000000" pitchFamily="50" charset="-128"/>
              </a:rPr>
              <a:t>関心のある事柄について、より詳しく知るために、資料や文献などを調べてまとめる。</a:t>
            </a:r>
            <a:endParaRPr lang="en-US" altLang="ja-JP"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6535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探究活動と調べ学習の違い</a:t>
            </a:r>
          </a:p>
        </p:txBody>
      </p:sp>
      <p:sp>
        <p:nvSpPr>
          <p:cNvPr id="5" name="四角形: 角を丸くする 4">
            <a:extLst>
              <a:ext uri="{FF2B5EF4-FFF2-40B4-BE49-F238E27FC236}">
                <a16:creationId xmlns:a16="http://schemas.microsoft.com/office/drawing/2014/main" id="{5C2149B6-7EF9-59BE-C1BE-6F667A41494D}"/>
              </a:ext>
            </a:extLst>
          </p:cNvPr>
          <p:cNvSpPr/>
          <p:nvPr/>
        </p:nvSpPr>
        <p:spPr>
          <a:xfrm>
            <a:off x="99881" y="1604236"/>
            <a:ext cx="4403814" cy="15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latin typeface="BIZ UDPゴシック" panose="020B0400000000000000" pitchFamily="50" charset="-128"/>
                <a:ea typeface="BIZ UDPゴシック" panose="020B0400000000000000" pitchFamily="50" charset="-128"/>
              </a:rPr>
              <a:t>探究活動</a:t>
            </a:r>
          </a:p>
        </p:txBody>
      </p:sp>
      <p:sp>
        <p:nvSpPr>
          <p:cNvPr id="11" name="矢印: 下 10">
            <a:extLst>
              <a:ext uri="{FF2B5EF4-FFF2-40B4-BE49-F238E27FC236}">
                <a16:creationId xmlns:a16="http://schemas.microsoft.com/office/drawing/2014/main" id="{02CEFB6D-F5A1-D6C8-47A7-915AED59604C}"/>
              </a:ext>
            </a:extLst>
          </p:cNvPr>
          <p:cNvSpPr/>
          <p:nvPr/>
        </p:nvSpPr>
        <p:spPr>
          <a:xfrm rot="16200000">
            <a:off x="4301838" y="2010131"/>
            <a:ext cx="1343891" cy="665022"/>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9FB3A177-D152-D1B8-4271-A67790F4E454}"/>
              </a:ext>
            </a:extLst>
          </p:cNvPr>
          <p:cNvSpPr txBox="1"/>
          <p:nvPr/>
        </p:nvSpPr>
        <p:spPr>
          <a:xfrm>
            <a:off x="5443872" y="1155907"/>
            <a:ext cx="6445446" cy="2373470"/>
          </a:xfrm>
          <a:prstGeom prst="rect">
            <a:avLst/>
          </a:prstGeom>
          <a:noFill/>
        </p:spPr>
        <p:txBody>
          <a:bodyPr wrap="square" rtlCol="0">
            <a:spAutoFit/>
          </a:bodyPr>
          <a:lstStyle/>
          <a:p>
            <a:pPr>
              <a:lnSpc>
                <a:spcPct val="150000"/>
              </a:lnSpc>
            </a:pPr>
            <a:r>
              <a:rPr lang="ja-JP" altLang="en-US" sz="5400" dirty="0">
                <a:latin typeface="BIZ UDPゴシック" panose="020B0400000000000000" pitchFamily="50" charset="-128"/>
                <a:ea typeface="BIZ UDPゴシック" panose="020B0400000000000000" pitchFamily="50" charset="-128"/>
              </a:rPr>
              <a:t>疑問を持ち、実験や調査で検証すること</a:t>
            </a:r>
            <a:endParaRPr lang="en-US" altLang="ja-JP" sz="5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9C2FEE3-7FE4-7613-EBBF-7AB960846547}"/>
              </a:ext>
            </a:extLst>
          </p:cNvPr>
          <p:cNvSpPr txBox="1"/>
          <p:nvPr/>
        </p:nvSpPr>
        <p:spPr>
          <a:xfrm>
            <a:off x="5414045" y="3875952"/>
            <a:ext cx="6841451" cy="2373470"/>
          </a:xfrm>
          <a:prstGeom prst="rect">
            <a:avLst/>
          </a:prstGeom>
          <a:noFill/>
        </p:spPr>
        <p:txBody>
          <a:bodyPr wrap="square" rtlCol="0">
            <a:spAutoFit/>
          </a:bodyPr>
          <a:lstStyle/>
          <a:p>
            <a:pPr>
              <a:lnSpc>
                <a:spcPct val="150000"/>
              </a:lnSpc>
            </a:pPr>
            <a:r>
              <a:rPr lang="ja-JP" altLang="en-US" sz="5400" dirty="0">
                <a:latin typeface="BIZ UDPゴシック" panose="020B0400000000000000" pitchFamily="50" charset="-128"/>
                <a:ea typeface="BIZ UDPゴシック" panose="020B0400000000000000" pitchFamily="50" charset="-128"/>
              </a:rPr>
              <a:t>疑問を持たず、調べたり作ったりするだけ</a:t>
            </a:r>
            <a:endParaRPr lang="en-US" altLang="ja-JP" sz="5400" dirty="0">
              <a:latin typeface="BIZ UDPゴシック" panose="020B0400000000000000" pitchFamily="50" charset="-128"/>
              <a:ea typeface="BIZ UDPゴシック" panose="020B0400000000000000" pitchFamily="50" charset="-128"/>
            </a:endParaRPr>
          </a:p>
        </p:txBody>
      </p:sp>
      <p:sp>
        <p:nvSpPr>
          <p:cNvPr id="19" name="矢印: 下 18">
            <a:extLst>
              <a:ext uri="{FF2B5EF4-FFF2-40B4-BE49-F238E27FC236}">
                <a16:creationId xmlns:a16="http://schemas.microsoft.com/office/drawing/2014/main" id="{76DB095D-2207-9BB9-6A0A-C1BA9F311ADE}"/>
              </a:ext>
            </a:extLst>
          </p:cNvPr>
          <p:cNvSpPr/>
          <p:nvPr/>
        </p:nvSpPr>
        <p:spPr>
          <a:xfrm rot="16200000">
            <a:off x="4301838" y="4730175"/>
            <a:ext cx="1343891" cy="665022"/>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69CC02DE-5836-49B6-55A0-6721B97F8316}"/>
              </a:ext>
            </a:extLst>
          </p:cNvPr>
          <p:cNvSpPr/>
          <p:nvPr/>
        </p:nvSpPr>
        <p:spPr>
          <a:xfrm>
            <a:off x="99881" y="4371460"/>
            <a:ext cx="4403814" cy="15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latin typeface="BIZ UDPゴシック" panose="020B0400000000000000" pitchFamily="50" charset="-128"/>
                <a:ea typeface="BIZ UDPゴシック" panose="020B0400000000000000" pitchFamily="50" charset="-128"/>
              </a:rPr>
              <a:t>調べ学習</a:t>
            </a:r>
          </a:p>
        </p:txBody>
      </p:sp>
    </p:spTree>
    <p:extLst>
      <p:ext uri="{BB962C8B-B14F-4D97-AF65-F5344CB8AC3E}">
        <p14:creationId xmlns:p14="http://schemas.microsoft.com/office/powerpoint/2010/main" val="8294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e03e85-316d-4c7f-a8dc-eb72b4260297">
      <Terms xmlns="http://schemas.microsoft.com/office/infopath/2007/PartnerControls"/>
    </lcf76f155ced4ddcb4097134ff3c332f>
    <_x9078__x6319__x7ba1__x7406__x59d4__x54e1__x4f1a_ xmlns="9ee03e85-316d-4c7f-a8dc-eb72b4260297" xsi:nil="true"/>
    <TaxCatchAll xmlns="c5eb6b3b-7650-4122-ade3-e5468c1d9d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189312F9C40824FB7357E0021A152F0" ma:contentTypeVersion="27" ma:contentTypeDescription="新しいドキュメントを作成します。" ma:contentTypeScope="" ma:versionID="f4de2c2eed3c92ffb079e2398861a985">
  <xsd:schema xmlns:xsd="http://www.w3.org/2001/XMLSchema" xmlns:xs="http://www.w3.org/2001/XMLSchema" xmlns:p="http://schemas.microsoft.com/office/2006/metadata/properties" xmlns:ns2="9ee03e85-316d-4c7f-a8dc-eb72b4260297" xmlns:ns3="c5eb6b3b-7650-4122-ade3-e5468c1d9dbf" targetNamespace="http://schemas.microsoft.com/office/2006/metadata/properties" ma:root="true" ma:fieldsID="7957cae076dbe1e3768d9864b0f9726d" ns2:_="" ns3:_="">
    <xsd:import namespace="9ee03e85-316d-4c7f-a8dc-eb72b4260297"/>
    <xsd:import namespace="c5eb6b3b-7650-4122-ade3-e5468c1d9d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x9078__x6319__x7ba1__x7406__x59d4__x54e1__x4f1a_" minOccurs="0"/>
                <xsd:element ref="ns2:fa219b4f-bc7b-46b0-98de-6382de0a0462CountryOrRegion" minOccurs="0"/>
                <xsd:element ref="ns2:fa219b4f-bc7b-46b0-98de-6382de0a0462State" minOccurs="0"/>
                <xsd:element ref="ns2:fa219b4f-bc7b-46b0-98de-6382de0a0462City" minOccurs="0"/>
                <xsd:element ref="ns2:fa219b4f-bc7b-46b0-98de-6382de0a0462PostalCode" minOccurs="0"/>
                <xsd:element ref="ns2:fa219b4f-bc7b-46b0-98de-6382de0a0462Street" minOccurs="0"/>
                <xsd:element ref="ns2:fa219b4f-bc7b-46b0-98de-6382de0a0462GeoLoc" minOccurs="0"/>
                <xsd:element ref="ns2:fa219b4f-bc7b-46b0-98de-6382de0a0462DispName"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03e85-316d-4c7f-a8dc-eb72b42602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029366c2-5c34-4560-ad45-a81bb39167a2" ma:termSetId="09814cd3-568e-fe90-9814-8d621ff8fb84" ma:anchorId="fba54fb3-c3e1-fe81-a776-ca4b69148c4d" ma:open="true" ma:isKeyword="false">
      <xsd:complexType>
        <xsd:sequence>
          <xsd:element ref="pc:Terms" minOccurs="0" maxOccurs="1"/>
        </xsd:sequence>
      </xsd:complexType>
    </xsd:element>
    <xsd:element name="_x9078__x6319__x7ba1__x7406__x59d4__x54e1__x4f1a_" ma:index="24" nillable="true" ma:displayName="選挙管理委員会" ma:format="Dropdown" ma:internalName="_x9078__x6319__x7ba1__x7406__x59d4__x54e1__x4f1a_">
      <xsd:simpleType>
        <xsd:restriction base="dms:Unknown"/>
      </xsd:simpleType>
    </xsd:element>
    <xsd:element name="fa219b4f-bc7b-46b0-98de-6382de0a0462CountryOrRegion" ma:index="25" nillable="true" ma:displayName="選挙管理委員会: 国/地域" ma:internalName="CountryOrRegion" ma:readOnly="true">
      <xsd:simpleType>
        <xsd:restriction base="dms:Text"/>
      </xsd:simpleType>
    </xsd:element>
    <xsd:element name="fa219b4f-bc7b-46b0-98de-6382de0a0462State" ma:index="26" nillable="true" ma:displayName="選挙管理委員会: 都道府県" ma:internalName="State" ma:readOnly="true">
      <xsd:simpleType>
        <xsd:restriction base="dms:Text"/>
      </xsd:simpleType>
    </xsd:element>
    <xsd:element name="fa219b4f-bc7b-46b0-98de-6382de0a0462City" ma:index="27" nillable="true" ma:displayName="選挙管理委員会:市区町村" ma:internalName="City" ma:readOnly="true">
      <xsd:simpleType>
        <xsd:restriction base="dms:Text"/>
      </xsd:simpleType>
    </xsd:element>
    <xsd:element name="fa219b4f-bc7b-46b0-98de-6382de0a0462PostalCode" ma:index="28" nillable="true" ma:displayName="選挙管理委員会: 郵便番号コード" ma:internalName="PostalCode" ma:readOnly="true">
      <xsd:simpleType>
        <xsd:restriction base="dms:Text"/>
      </xsd:simpleType>
    </xsd:element>
    <xsd:element name="fa219b4f-bc7b-46b0-98de-6382de0a0462Street" ma:index="29" nillable="true" ma:displayName="選挙管理委員会: 番地" ma:internalName="Street" ma:readOnly="true">
      <xsd:simpleType>
        <xsd:restriction base="dms:Text"/>
      </xsd:simpleType>
    </xsd:element>
    <xsd:element name="fa219b4f-bc7b-46b0-98de-6382de0a0462GeoLoc" ma:index="30" nillable="true" ma:displayName="選挙管理委員会: 座標" ma:internalName="GeoLoc" ma:readOnly="true">
      <xsd:simpleType>
        <xsd:restriction base="dms:Unknown"/>
      </xsd:simpleType>
    </xsd:element>
    <xsd:element name="fa219b4f-bc7b-46b0-98de-6382de0a0462DispName" ma:index="31" nillable="true" ma:displayName="選挙管理委員会: 名前" ma:internalName="DispName"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b6b3b-7650-4122-ade3-e5468c1d9dbf"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c4cb765d-7647-475f-b47a-46e282ec1fa9}" ma:internalName="TaxCatchAll" ma:showField="CatchAllData" ma:web="c5eb6b3b-7650-4122-ade3-e5468c1d9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80B9A6-4503-471F-842A-CA390B8F7CB5}">
  <ds:schemaRefs>
    <ds:schemaRef ds:uri="http://schemas.microsoft.com/office/2006/documentManagement/types"/>
    <ds:schemaRef ds:uri="http://purl.org/dc/dcmitype/"/>
    <ds:schemaRef ds:uri="c5eb6b3b-7650-4122-ade3-e5468c1d9dbf"/>
    <ds:schemaRef ds:uri="http://schemas.microsoft.com/office/2006/metadata/properties"/>
    <ds:schemaRef ds:uri="9ee03e85-316d-4c7f-a8dc-eb72b4260297"/>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CD8BA8F2-76A8-4D04-8AC9-C2B0DC579C77}">
  <ds:schemaRefs>
    <ds:schemaRef ds:uri="http://schemas.microsoft.com/sharepoint/v3/contenttype/forms"/>
  </ds:schemaRefs>
</ds:datastoreItem>
</file>

<file path=customXml/itemProps3.xml><?xml version="1.0" encoding="utf-8"?>
<ds:datastoreItem xmlns:ds="http://schemas.openxmlformats.org/officeDocument/2006/customXml" ds:itemID="{BB41437B-171C-48CF-AC3D-BD1AAA380548}"/>
</file>

<file path=docProps/app.xml><?xml version="1.0" encoding="utf-8"?>
<Properties xmlns="http://schemas.openxmlformats.org/officeDocument/2006/extended-properties" xmlns:vt="http://schemas.openxmlformats.org/officeDocument/2006/docPropsVTypes">
  <TotalTime>3769</TotalTime>
  <Words>684</Words>
  <Application>Microsoft Office PowerPoint</Application>
  <PresentationFormat>ワイド画面</PresentationFormat>
  <Paragraphs>104</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BIZ UDPゴシック</vt:lpstr>
      <vt:lpstr>游ゴシック</vt:lpstr>
      <vt:lpstr>游ゴシック Light</vt:lpstr>
      <vt:lpstr>ADLaM Display</vt:lpstr>
      <vt:lpstr>Arial</vt:lpstr>
      <vt:lpstr>Roboto</vt:lpstr>
      <vt:lpstr>Office テーマ</vt:lpstr>
      <vt:lpstr>SS課題探究オリエンテーション  </vt:lpstr>
      <vt:lpstr>授業の持ち物について</vt:lpstr>
      <vt:lpstr>SS課題探究の授業について</vt:lpstr>
      <vt:lpstr>成績について</vt:lpstr>
      <vt:lpstr>授業内容</vt:lpstr>
      <vt:lpstr>本日のテーマ</vt:lpstr>
      <vt:lpstr>探究活動と調べ学習の違い</vt:lpstr>
      <vt:lpstr>探究活動と調べ学習の違い</vt:lpstr>
      <vt:lpstr>探究活動と調べ学習の違い</vt:lpstr>
      <vt:lpstr>探究活動をするには？</vt:lpstr>
      <vt:lpstr>探究活動とは</vt:lpstr>
      <vt:lpstr>身近な疑問（研究の種）を拾おう！</vt:lpstr>
      <vt:lpstr>[課題１]に取り組む（個人）</vt:lpstr>
      <vt:lpstr>[課題２]に取り組む（グループ）</vt:lpstr>
      <vt:lpstr>[課題３]に取り組む（クラス全体）</vt:lpstr>
      <vt:lpstr>[課題４]振り返り</vt:lpstr>
      <vt:lpstr>[課題５]に取り組む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プレ課題研究振り返り</dc:title>
  <cp:revision>14</cp:revision>
  <cp:lastPrinted>2025-04-30T21:05:04Z</cp:lastPrinted>
  <dcterms:created xsi:type="dcterms:W3CDTF">2023-09-17T10:51:18Z</dcterms:created>
  <dcterms:modified xsi:type="dcterms:W3CDTF">2025-04-30T21:06:42Z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0x010100F189312F9C40824FB7357E0021A152F0</vt:lpwstr>
  </property>
  <property fmtid="{D5CDD505-2E9C-101B-9397-08002B2CF9AE}" pid="3" name="MediaServiceImageTags">
    <vt:lpwstr/>
  </property>
</Properties>
</file>