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ppt/tags/tag4.xml" ContentType="application/vnd.openxmlformats-officedocument.presentationml.tags+xml"/>
  <Override PartName="/ppt/notesSlides/notesSlide10.xml" ContentType="application/vnd.openxmlformats-officedocument.presentationml.notesSlide+xml"/>
  <Override PartName="/ppt/tags/tag5.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handoutMasterIdLst>
    <p:handoutMasterId r:id="rId22"/>
  </p:handoutMasterIdLst>
  <p:sldIdLst>
    <p:sldId id="256" r:id="rId5"/>
    <p:sldId id="277" r:id="rId6"/>
    <p:sldId id="287" r:id="rId7"/>
    <p:sldId id="310" r:id="rId8"/>
    <p:sldId id="313" r:id="rId9"/>
    <p:sldId id="276" r:id="rId10"/>
    <p:sldId id="269" r:id="rId11"/>
    <p:sldId id="284" r:id="rId12"/>
    <p:sldId id="316" r:id="rId13"/>
    <p:sldId id="321" r:id="rId14"/>
    <p:sldId id="320" r:id="rId15"/>
    <p:sldId id="273" r:id="rId16"/>
    <p:sldId id="257" r:id="rId17"/>
    <p:sldId id="274" r:id="rId18"/>
    <p:sldId id="272" r:id="rId19"/>
    <p:sldId id="311" r:id="rId20"/>
  </p:sldIdLst>
  <p:sldSz cx="12192000" cy="6858000"/>
  <p:notesSz cx="6888163" cy="100187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EEFB8"/>
    <a:srgbClr val="FFF5CA"/>
    <a:srgbClr val="FFF5C1"/>
    <a:srgbClr val="33CC33"/>
    <a:srgbClr val="66FF99"/>
    <a:srgbClr val="00CCFF"/>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0175" autoAdjust="0"/>
  </p:normalViewPr>
  <p:slideViewPr>
    <p:cSldViewPr snapToGrid="0">
      <p:cViewPr varScale="1">
        <p:scale>
          <a:sx n="43" d="100"/>
          <a:sy n="43" d="100"/>
        </p:scale>
        <p:origin x="177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84871" cy="502135"/>
          </a:xfrm>
          <a:prstGeom prst="rect">
            <a:avLst/>
          </a:prstGeom>
        </p:spPr>
        <p:txBody>
          <a:bodyPr vert="horz" lIns="91998" tIns="45999" rIns="91998" bIns="45999"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901698" y="0"/>
            <a:ext cx="2984871" cy="502135"/>
          </a:xfrm>
          <a:prstGeom prst="rect">
            <a:avLst/>
          </a:prstGeom>
        </p:spPr>
        <p:txBody>
          <a:bodyPr vert="horz" lIns="91998" tIns="45999" rIns="91998" bIns="45999" rtlCol="0"/>
          <a:lstStyle>
            <a:lvl1pPr algn="r">
              <a:defRPr sz="1200"/>
            </a:lvl1pPr>
          </a:lstStyle>
          <a:p>
            <a:fld id="{C3801A60-DFA0-4FAA-8E3F-EAD409A7DBA3}" type="datetimeFigureOut">
              <a:rPr kumimoji="1" lang="ja-JP" altLang="en-US" smtClean="0"/>
              <a:t>2025/7/27</a:t>
            </a:fld>
            <a:endParaRPr kumimoji="1" lang="ja-JP" altLang="en-US"/>
          </a:p>
        </p:txBody>
      </p:sp>
      <p:sp>
        <p:nvSpPr>
          <p:cNvPr id="4" name="フッター プレースホルダー 3"/>
          <p:cNvSpPr>
            <a:spLocks noGrp="1"/>
          </p:cNvSpPr>
          <p:nvPr>
            <p:ph type="ftr" sz="quarter" idx="2"/>
          </p:nvPr>
        </p:nvSpPr>
        <p:spPr>
          <a:xfrm>
            <a:off x="0" y="9516579"/>
            <a:ext cx="2984871" cy="502135"/>
          </a:xfrm>
          <a:prstGeom prst="rect">
            <a:avLst/>
          </a:prstGeom>
        </p:spPr>
        <p:txBody>
          <a:bodyPr vert="horz" lIns="91998" tIns="45999" rIns="91998" bIns="45999"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901698" y="9516579"/>
            <a:ext cx="2984871" cy="502135"/>
          </a:xfrm>
          <a:prstGeom prst="rect">
            <a:avLst/>
          </a:prstGeom>
        </p:spPr>
        <p:txBody>
          <a:bodyPr vert="horz" lIns="91998" tIns="45999" rIns="91998" bIns="45999" rtlCol="0" anchor="b"/>
          <a:lstStyle>
            <a:lvl1pPr algn="r">
              <a:defRPr sz="1200"/>
            </a:lvl1pPr>
          </a:lstStyle>
          <a:p>
            <a:fld id="{3A9B4F44-3B57-43F2-A038-EC6EBD337ED6}" type="slidenum">
              <a:rPr kumimoji="1" lang="ja-JP" altLang="en-US" smtClean="0"/>
              <a:t>‹#›</a:t>
            </a:fld>
            <a:endParaRPr kumimoji="1" lang="ja-JP" altLang="en-US"/>
          </a:p>
        </p:txBody>
      </p:sp>
    </p:spTree>
    <p:extLst>
      <p:ext uri="{BB962C8B-B14F-4D97-AF65-F5344CB8AC3E}">
        <p14:creationId xmlns:p14="http://schemas.microsoft.com/office/powerpoint/2010/main" val="5459488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84871" cy="502676"/>
          </a:xfrm>
          <a:prstGeom prst="rect">
            <a:avLst/>
          </a:prstGeom>
        </p:spPr>
        <p:txBody>
          <a:bodyPr vert="horz" lIns="91998" tIns="45999" rIns="91998" bIns="45999" rtlCol="0"/>
          <a:lstStyle>
            <a:lvl1pPr algn="l">
              <a:defRPr sz="1200"/>
            </a:lvl1pPr>
          </a:lstStyle>
          <a:p>
            <a:endParaRPr kumimoji="1" lang="ja-JP" altLang="en-US"/>
          </a:p>
        </p:txBody>
      </p:sp>
      <p:sp>
        <p:nvSpPr>
          <p:cNvPr id="3" name="日付プレースホルダー 2"/>
          <p:cNvSpPr>
            <a:spLocks noGrp="1"/>
          </p:cNvSpPr>
          <p:nvPr>
            <p:ph type="dt" idx="1"/>
          </p:nvPr>
        </p:nvSpPr>
        <p:spPr>
          <a:xfrm>
            <a:off x="3901698" y="0"/>
            <a:ext cx="2984871" cy="502676"/>
          </a:xfrm>
          <a:prstGeom prst="rect">
            <a:avLst/>
          </a:prstGeom>
        </p:spPr>
        <p:txBody>
          <a:bodyPr vert="horz" lIns="91998" tIns="45999" rIns="91998" bIns="45999" rtlCol="0"/>
          <a:lstStyle>
            <a:lvl1pPr algn="r">
              <a:defRPr sz="1200"/>
            </a:lvl1pPr>
          </a:lstStyle>
          <a:p>
            <a:fld id="{95CF74C6-D983-4FE4-AE2B-64D4CA97C500}" type="datetimeFigureOut">
              <a:rPr kumimoji="1" lang="ja-JP" altLang="en-US" smtClean="0"/>
              <a:t>2025/7/27</a:t>
            </a:fld>
            <a:endParaRPr kumimoji="1" lang="ja-JP" altLang="en-US"/>
          </a:p>
        </p:txBody>
      </p:sp>
      <p:sp>
        <p:nvSpPr>
          <p:cNvPr id="4" name="スライド イメージ プレースホルダー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1998" tIns="45999" rIns="91998" bIns="45999" rtlCol="0" anchor="ctr"/>
          <a:lstStyle/>
          <a:p>
            <a:endParaRPr lang="ja-JP" altLang="en-US"/>
          </a:p>
        </p:txBody>
      </p:sp>
      <p:sp>
        <p:nvSpPr>
          <p:cNvPr id="5" name="ノート プレースホルダー 4"/>
          <p:cNvSpPr>
            <a:spLocks noGrp="1"/>
          </p:cNvSpPr>
          <p:nvPr>
            <p:ph type="body" sz="quarter" idx="3"/>
          </p:nvPr>
        </p:nvSpPr>
        <p:spPr>
          <a:xfrm>
            <a:off x="688817" y="4821506"/>
            <a:ext cx="5510530" cy="3944869"/>
          </a:xfrm>
          <a:prstGeom prst="rect">
            <a:avLst/>
          </a:prstGeom>
        </p:spPr>
        <p:txBody>
          <a:bodyPr vert="horz" lIns="91998" tIns="45999" rIns="91998" bIns="4599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516040"/>
            <a:ext cx="2984871" cy="502675"/>
          </a:xfrm>
          <a:prstGeom prst="rect">
            <a:avLst/>
          </a:prstGeom>
        </p:spPr>
        <p:txBody>
          <a:bodyPr vert="horz" lIns="91998" tIns="45999" rIns="91998" bIns="45999"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901698" y="9516040"/>
            <a:ext cx="2984871" cy="502675"/>
          </a:xfrm>
          <a:prstGeom prst="rect">
            <a:avLst/>
          </a:prstGeom>
        </p:spPr>
        <p:txBody>
          <a:bodyPr vert="horz" lIns="91998" tIns="45999" rIns="91998" bIns="45999" rtlCol="0" anchor="b"/>
          <a:lstStyle>
            <a:lvl1pPr algn="r">
              <a:defRPr sz="1200"/>
            </a:lvl1pPr>
          </a:lstStyle>
          <a:p>
            <a:fld id="{3DE4BE6D-6B83-458B-8A2C-C78306357E64}" type="slidenum">
              <a:rPr kumimoji="1" lang="ja-JP" altLang="en-US" smtClean="0"/>
              <a:t>‹#›</a:t>
            </a:fld>
            <a:endParaRPr kumimoji="1" lang="ja-JP" altLang="en-US"/>
          </a:p>
        </p:txBody>
      </p:sp>
    </p:spTree>
    <p:extLst>
      <p:ext uri="{BB962C8B-B14F-4D97-AF65-F5344CB8AC3E}">
        <p14:creationId xmlns:p14="http://schemas.microsoft.com/office/powerpoint/2010/main" val="212700427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DE4BE6D-6B83-458B-8A2C-C78306357E64}" type="slidenum">
              <a:rPr kumimoji="1" lang="ja-JP" altLang="en-US" smtClean="0"/>
              <a:t>1</a:t>
            </a:fld>
            <a:endParaRPr kumimoji="1" lang="ja-JP" altLang="en-US"/>
          </a:p>
        </p:txBody>
      </p:sp>
    </p:spTree>
    <p:extLst>
      <p:ext uri="{BB962C8B-B14F-4D97-AF65-F5344CB8AC3E}">
        <p14:creationId xmlns:p14="http://schemas.microsoft.com/office/powerpoint/2010/main" val="861071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50A404-FB33-0149-D446-45123DB7E93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881BAAB-ADCD-8442-1262-58CC1002B627}"/>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026637CA-2721-A057-F7F8-59DC726C7AF1}"/>
              </a:ext>
            </a:extLst>
          </p:cNvPr>
          <p:cNvSpPr>
            <a:spLocks noGrp="1"/>
          </p:cNvSpPr>
          <p:nvPr>
            <p:ph type="body" idx="1"/>
          </p:nvPr>
        </p:nvSpPr>
        <p:spPr/>
        <p:txBody>
          <a:bodyPr/>
          <a:lstStyle/>
          <a:p>
            <a:r>
              <a:rPr kumimoji="1" lang="ja-JP" altLang="en-US" dirty="0"/>
              <a:t>このようにせっかくの疑問も</a:t>
            </a:r>
            <a:endParaRPr lang="en-US" altLang="ja-JP" sz="1300" dirty="0">
              <a:latin typeface="BIZ UDPゴシック" panose="020B0400000000000000" pitchFamily="50" charset="-128"/>
              <a:ea typeface="BIZ UDPゴシック" panose="020B0400000000000000" pitchFamily="50" charset="-128"/>
            </a:endParaRPr>
          </a:p>
        </p:txBody>
      </p:sp>
      <p:sp>
        <p:nvSpPr>
          <p:cNvPr id="4" name="スライド番号プレースホルダー 3">
            <a:extLst>
              <a:ext uri="{FF2B5EF4-FFF2-40B4-BE49-F238E27FC236}">
                <a16:creationId xmlns:a16="http://schemas.microsoft.com/office/drawing/2014/main" id="{F7633964-C973-A59A-866B-59EABDDC9772}"/>
              </a:ext>
            </a:extLst>
          </p:cNvPr>
          <p:cNvSpPr>
            <a:spLocks noGrp="1"/>
          </p:cNvSpPr>
          <p:nvPr>
            <p:ph type="sldNum" sz="quarter" idx="5"/>
          </p:nvPr>
        </p:nvSpPr>
        <p:spPr/>
        <p:txBody>
          <a:bodyPr/>
          <a:lstStyle/>
          <a:p>
            <a:fld id="{3DE4BE6D-6B83-458B-8A2C-C78306357E64}" type="slidenum">
              <a:rPr kumimoji="1" lang="ja-JP" altLang="en-US" smtClean="0"/>
              <a:t>10</a:t>
            </a:fld>
            <a:endParaRPr kumimoji="1" lang="ja-JP" altLang="en-US"/>
          </a:p>
        </p:txBody>
      </p:sp>
    </p:spTree>
    <p:extLst>
      <p:ext uri="{BB962C8B-B14F-4D97-AF65-F5344CB8AC3E}">
        <p14:creationId xmlns:p14="http://schemas.microsoft.com/office/powerpoint/2010/main" val="27536838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52FCCF-5E7C-2695-DD36-99A99965123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391D963-D950-9FF5-2695-C911C58EAD7F}"/>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3A09C1A-451C-1030-86B9-E581F3ABF2B2}"/>
              </a:ext>
            </a:extLst>
          </p:cNvPr>
          <p:cNvSpPr>
            <a:spLocks noGrp="1"/>
          </p:cNvSpPr>
          <p:nvPr>
            <p:ph type="body" idx="1"/>
          </p:nvPr>
        </p:nvSpPr>
        <p:spPr/>
        <p:txBody>
          <a:bodyPr/>
          <a:lstStyle/>
          <a:p>
            <a:r>
              <a:rPr kumimoji="1" lang="ja-JP" altLang="en-US" dirty="0"/>
              <a:t>このようにせっかくの疑問も</a:t>
            </a:r>
            <a:endParaRPr lang="en-US" altLang="ja-JP" sz="1300" dirty="0">
              <a:latin typeface="BIZ UDPゴシック" panose="020B0400000000000000" pitchFamily="50" charset="-128"/>
              <a:ea typeface="BIZ UDPゴシック" panose="020B0400000000000000" pitchFamily="50" charset="-128"/>
            </a:endParaRPr>
          </a:p>
        </p:txBody>
      </p:sp>
      <p:sp>
        <p:nvSpPr>
          <p:cNvPr id="4" name="スライド番号プレースホルダー 3">
            <a:extLst>
              <a:ext uri="{FF2B5EF4-FFF2-40B4-BE49-F238E27FC236}">
                <a16:creationId xmlns:a16="http://schemas.microsoft.com/office/drawing/2014/main" id="{AB821BAD-BBDF-B133-0646-DFA70BB64ECD}"/>
              </a:ext>
            </a:extLst>
          </p:cNvPr>
          <p:cNvSpPr>
            <a:spLocks noGrp="1"/>
          </p:cNvSpPr>
          <p:nvPr>
            <p:ph type="sldNum" sz="quarter" idx="5"/>
          </p:nvPr>
        </p:nvSpPr>
        <p:spPr/>
        <p:txBody>
          <a:bodyPr/>
          <a:lstStyle/>
          <a:p>
            <a:fld id="{3DE4BE6D-6B83-458B-8A2C-C78306357E64}" type="slidenum">
              <a:rPr kumimoji="1" lang="ja-JP" altLang="en-US" smtClean="0"/>
              <a:t>11</a:t>
            </a:fld>
            <a:endParaRPr kumimoji="1" lang="ja-JP" altLang="en-US"/>
          </a:p>
        </p:txBody>
      </p:sp>
    </p:spTree>
    <p:extLst>
      <p:ext uri="{BB962C8B-B14F-4D97-AF65-F5344CB8AC3E}">
        <p14:creationId xmlns:p14="http://schemas.microsoft.com/office/powerpoint/2010/main" val="24356239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DE4BE6D-6B83-458B-8A2C-C78306357E64}" type="slidenum">
              <a:rPr kumimoji="1" lang="ja-JP" altLang="en-US" smtClean="0"/>
              <a:t>12</a:t>
            </a:fld>
            <a:endParaRPr kumimoji="1" lang="ja-JP" altLang="en-US"/>
          </a:p>
        </p:txBody>
      </p:sp>
    </p:spTree>
    <p:extLst>
      <p:ext uri="{BB962C8B-B14F-4D97-AF65-F5344CB8AC3E}">
        <p14:creationId xmlns:p14="http://schemas.microsoft.com/office/powerpoint/2010/main" val="18438545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DE4BE6D-6B83-458B-8A2C-C78306357E64}" type="slidenum">
              <a:rPr kumimoji="1" lang="ja-JP" altLang="en-US" smtClean="0"/>
              <a:t>13</a:t>
            </a:fld>
            <a:endParaRPr kumimoji="1" lang="ja-JP" altLang="en-US"/>
          </a:p>
        </p:txBody>
      </p:sp>
    </p:spTree>
    <p:extLst>
      <p:ext uri="{BB962C8B-B14F-4D97-AF65-F5344CB8AC3E}">
        <p14:creationId xmlns:p14="http://schemas.microsoft.com/office/powerpoint/2010/main" val="13331008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DE4BE6D-6B83-458B-8A2C-C78306357E64}" type="slidenum">
              <a:rPr kumimoji="1" lang="ja-JP" altLang="en-US" smtClean="0"/>
              <a:t>14</a:t>
            </a:fld>
            <a:endParaRPr kumimoji="1" lang="ja-JP" altLang="en-US"/>
          </a:p>
        </p:txBody>
      </p:sp>
    </p:spTree>
    <p:extLst>
      <p:ext uri="{BB962C8B-B14F-4D97-AF65-F5344CB8AC3E}">
        <p14:creationId xmlns:p14="http://schemas.microsoft.com/office/powerpoint/2010/main" val="25225269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DE4BE6D-6B83-458B-8A2C-C78306357E64}" type="slidenum">
              <a:rPr kumimoji="1" lang="ja-JP" altLang="en-US" smtClean="0"/>
              <a:t>15</a:t>
            </a:fld>
            <a:endParaRPr kumimoji="1" lang="ja-JP" altLang="en-US"/>
          </a:p>
        </p:txBody>
      </p:sp>
    </p:spTree>
    <p:extLst>
      <p:ext uri="{BB962C8B-B14F-4D97-AF65-F5344CB8AC3E}">
        <p14:creationId xmlns:p14="http://schemas.microsoft.com/office/powerpoint/2010/main" val="40206757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2F63A8-AB53-8753-06A4-AC8CF2905BB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C4437E5-A24E-E83E-3578-15F004359A63}"/>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84A3E7F-27F0-1328-F571-21206C6419C5}"/>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AE4329AB-B357-A91D-CE98-A94B1EAC96E8}"/>
              </a:ext>
            </a:extLst>
          </p:cNvPr>
          <p:cNvSpPr>
            <a:spLocks noGrp="1"/>
          </p:cNvSpPr>
          <p:nvPr>
            <p:ph type="sldNum" sz="quarter" idx="5"/>
          </p:nvPr>
        </p:nvSpPr>
        <p:spPr/>
        <p:txBody>
          <a:bodyPr/>
          <a:lstStyle/>
          <a:p>
            <a:fld id="{3DE4BE6D-6B83-458B-8A2C-C78306357E64}" type="slidenum">
              <a:rPr kumimoji="1" lang="ja-JP" altLang="en-US" smtClean="0"/>
              <a:t>16</a:t>
            </a:fld>
            <a:endParaRPr kumimoji="1" lang="ja-JP" altLang="en-US"/>
          </a:p>
        </p:txBody>
      </p:sp>
    </p:spTree>
    <p:extLst>
      <p:ext uri="{BB962C8B-B14F-4D97-AF65-F5344CB8AC3E}">
        <p14:creationId xmlns:p14="http://schemas.microsoft.com/office/powerpoint/2010/main" val="1015469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DE4BE6D-6B83-458B-8A2C-C78306357E64}" type="slidenum">
              <a:rPr kumimoji="1" lang="ja-JP" altLang="en-US" smtClean="0"/>
              <a:t>2</a:t>
            </a:fld>
            <a:endParaRPr kumimoji="1" lang="ja-JP" altLang="en-US"/>
          </a:p>
        </p:txBody>
      </p:sp>
    </p:spTree>
    <p:extLst>
      <p:ext uri="{BB962C8B-B14F-4D97-AF65-F5344CB8AC3E}">
        <p14:creationId xmlns:p14="http://schemas.microsoft.com/office/powerpoint/2010/main" val="242352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71957">
              <a:defRPr/>
            </a:pPr>
            <a:r>
              <a:rPr kumimoji="1" lang="ja-JP" altLang="en-US" dirty="0"/>
              <a:t>つまり、</a:t>
            </a:r>
            <a:endParaRPr kumimoji="1" lang="en-US" altLang="ja-JP" dirty="0"/>
          </a:p>
          <a:p>
            <a:pPr defTabSz="971957">
              <a:defRPr/>
            </a:pPr>
            <a:r>
              <a:rPr kumimoji="1" lang="ja-JP" altLang="en-US" dirty="0"/>
              <a:t>探究活動は、</a:t>
            </a:r>
            <a:r>
              <a:rPr lang="ja-JP" altLang="en-US" sz="1300" dirty="0">
                <a:latin typeface="BIZ UDPゴシック" panose="020B0400000000000000" pitchFamily="50" charset="-128"/>
                <a:ea typeface="BIZ UDPゴシック" panose="020B0400000000000000" pitchFamily="50" charset="-128"/>
              </a:rPr>
              <a:t>疑問を持ち、実験や調査でその疑問について検証していくのに対し</a:t>
            </a:r>
            <a:endParaRPr lang="en-US" altLang="ja-JP" sz="1300" dirty="0">
              <a:latin typeface="BIZ UDPゴシック" panose="020B0400000000000000" pitchFamily="50" charset="-128"/>
              <a:ea typeface="BIZ UDPゴシック" panose="020B0400000000000000" pitchFamily="50" charset="-128"/>
            </a:endParaRPr>
          </a:p>
          <a:p>
            <a:pPr defTabSz="971957">
              <a:defRPr/>
            </a:pPr>
            <a:r>
              <a:rPr lang="ja-JP" altLang="en-US" sz="1300" dirty="0">
                <a:latin typeface="BIZ UDPゴシック" panose="020B0400000000000000" pitchFamily="50" charset="-128"/>
                <a:ea typeface="BIZ UDPゴシック" panose="020B0400000000000000" pitchFamily="50" charset="-128"/>
              </a:rPr>
              <a:t>調べ学習は、疑問を持たず、調べたり作ったりするだけになります。</a:t>
            </a:r>
            <a:endParaRPr lang="en-US" altLang="ja-JP" sz="1300" dirty="0">
              <a:latin typeface="BIZ UDPゴシック" panose="020B0400000000000000" pitchFamily="50" charset="-128"/>
              <a:ea typeface="BIZ UDPゴシック" panose="020B0400000000000000" pitchFamily="50" charset="-128"/>
            </a:endParaRPr>
          </a:p>
          <a:p>
            <a:pPr defTabSz="971957">
              <a:defRPr/>
            </a:pPr>
            <a:endParaRPr lang="en-US" altLang="ja-JP" sz="1300" dirty="0">
              <a:latin typeface="BIZ UDPゴシック" panose="020B0400000000000000" pitchFamily="50" charset="-128"/>
              <a:ea typeface="BIZ UDPゴシック" panose="020B0400000000000000" pitchFamily="50" charset="-128"/>
            </a:endParaRPr>
          </a:p>
          <a:p>
            <a:pPr defTabSz="971957">
              <a:defRPr/>
            </a:pPr>
            <a:r>
              <a:rPr lang="ja-JP" altLang="en-US" sz="1400" dirty="0">
                <a:latin typeface="BIZ UDPゴシック" panose="020B0400000000000000" pitchFamily="50" charset="-128"/>
                <a:ea typeface="BIZ UDPゴシック" panose="020B0400000000000000" pitchFamily="50" charset="-128"/>
              </a:rPr>
              <a:t>これから</a:t>
            </a:r>
            <a:r>
              <a:rPr lang="en-US" altLang="ja-JP" sz="1400" dirty="0">
                <a:latin typeface="BIZ UDPゴシック" panose="020B0400000000000000" pitchFamily="50" charset="-128"/>
                <a:ea typeface="BIZ UDPゴシック" panose="020B0400000000000000" pitchFamily="50" charset="-128"/>
              </a:rPr>
              <a:t>1</a:t>
            </a:r>
            <a:r>
              <a:rPr lang="ja-JP" altLang="en-US" sz="1400" dirty="0">
                <a:latin typeface="BIZ UDPゴシック" panose="020B0400000000000000" pitchFamily="50" charset="-128"/>
                <a:ea typeface="BIZ UDPゴシック" panose="020B0400000000000000" pitchFamily="50" charset="-128"/>
              </a:rPr>
              <a:t>年間以上かけて行うのは探究活動なのでよく覚えておいてください。</a:t>
            </a:r>
            <a:endParaRPr lang="en-US" altLang="ja-JP" sz="1400" dirty="0">
              <a:latin typeface="BIZ UDPゴシック" panose="020B0400000000000000" pitchFamily="50" charset="-128"/>
              <a:ea typeface="BIZ UDPゴシック" panose="020B0400000000000000" pitchFamily="50" charset="-128"/>
            </a:endParaRPr>
          </a:p>
          <a:p>
            <a:pPr defTabSz="971957">
              <a:defRPr/>
            </a:pPr>
            <a:endParaRPr lang="en-US" altLang="ja-JP" sz="1400" dirty="0">
              <a:latin typeface="BIZ UDPゴシック" panose="020B0400000000000000" pitchFamily="50" charset="-128"/>
              <a:ea typeface="BIZ UDPゴシック" panose="020B0400000000000000" pitchFamily="50" charset="-128"/>
            </a:endParaRPr>
          </a:p>
          <a:p>
            <a:pPr defTabSz="971957">
              <a:defRPr/>
            </a:pPr>
            <a:r>
              <a:rPr lang="ja-JP" altLang="en-US" sz="1400" dirty="0"/>
              <a:t>探究活動とそうでない活動の大きな違いは・・・疑問をもつことです</a:t>
            </a:r>
            <a:endParaRPr lang="en-US" altLang="ja-JP" sz="1400" dirty="0">
              <a:latin typeface="BIZ UDPゴシック" panose="020B0400000000000000" pitchFamily="50" charset="-128"/>
              <a:ea typeface="BIZ UDPゴシック" panose="020B0400000000000000" pitchFamily="50" charset="-128"/>
            </a:endParaRPr>
          </a:p>
          <a:p>
            <a:pPr defTabSz="971957">
              <a:defRPr/>
            </a:pPr>
            <a:endParaRPr lang="en-US" altLang="ja-JP" sz="1300" dirty="0">
              <a:latin typeface="BIZ UDPゴシック" panose="020B0400000000000000" pitchFamily="50" charset="-128"/>
              <a:ea typeface="BIZ UDPゴシック" panose="020B0400000000000000" pitchFamily="50" charset="-128"/>
            </a:endParaRPr>
          </a:p>
          <a:p>
            <a:pPr defTabSz="971957">
              <a:defRPr/>
            </a:pPr>
            <a:endParaRPr lang="en-US" altLang="ja-JP" sz="1300" dirty="0">
              <a:latin typeface="BIZ UDPゴシック" panose="020B0400000000000000" pitchFamily="50" charset="-128"/>
              <a:ea typeface="BIZ UDPゴシック" panose="020B0400000000000000" pitchFamily="50" charset="-128"/>
            </a:endParaRPr>
          </a:p>
          <a:p>
            <a:pPr defTabSz="971957">
              <a:defRPr/>
            </a:pPr>
            <a:endParaRPr lang="en-US" altLang="ja-JP" sz="1300" dirty="0">
              <a:latin typeface="BIZ UDPゴシック" panose="020B0400000000000000" pitchFamily="50" charset="-128"/>
              <a:ea typeface="BIZ UDPゴシック" panose="020B0400000000000000" pitchFamily="50" charset="-128"/>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3DE4BE6D-6B83-458B-8A2C-C78306357E64}" type="slidenum">
              <a:rPr kumimoji="1" lang="ja-JP" altLang="en-US" smtClean="0"/>
              <a:t>3</a:t>
            </a:fld>
            <a:endParaRPr kumimoji="1" lang="ja-JP" altLang="en-US"/>
          </a:p>
        </p:txBody>
      </p:sp>
    </p:spTree>
    <p:extLst>
      <p:ext uri="{BB962C8B-B14F-4D97-AF65-F5344CB8AC3E}">
        <p14:creationId xmlns:p14="http://schemas.microsoft.com/office/powerpoint/2010/main" val="3438200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7BAB98-5181-57F4-FF43-3EDB4E9391F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6D8759F-12DD-72A1-8946-DA985CC395A3}"/>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FD29208-1F18-5D26-5F63-AD9D34DC2841}"/>
              </a:ext>
            </a:extLst>
          </p:cNvPr>
          <p:cNvSpPr>
            <a:spLocks noGrp="1"/>
          </p:cNvSpPr>
          <p:nvPr>
            <p:ph type="body" idx="1"/>
          </p:nvPr>
        </p:nvSpPr>
        <p:spPr/>
        <p:txBody>
          <a:bodyPr/>
          <a:lstStyle/>
          <a:p>
            <a:r>
              <a:rPr kumimoji="1" lang="ja-JP" altLang="en-US" dirty="0"/>
              <a:t>興味あることは携帯で調べていてもあっという間に時間が過ぎていくものです。</a:t>
            </a:r>
          </a:p>
        </p:txBody>
      </p:sp>
      <p:sp>
        <p:nvSpPr>
          <p:cNvPr id="4" name="スライド番号プレースホルダー 3">
            <a:extLst>
              <a:ext uri="{FF2B5EF4-FFF2-40B4-BE49-F238E27FC236}">
                <a16:creationId xmlns:a16="http://schemas.microsoft.com/office/drawing/2014/main" id="{14B1404E-55D0-BEBB-5C8D-644BB9E78ABE}"/>
              </a:ext>
            </a:extLst>
          </p:cNvPr>
          <p:cNvSpPr>
            <a:spLocks noGrp="1"/>
          </p:cNvSpPr>
          <p:nvPr>
            <p:ph type="sldNum" sz="quarter" idx="5"/>
          </p:nvPr>
        </p:nvSpPr>
        <p:spPr/>
        <p:txBody>
          <a:bodyPr/>
          <a:lstStyle/>
          <a:p>
            <a:fld id="{3DE4BE6D-6B83-458B-8A2C-C78306357E64}" type="slidenum">
              <a:rPr kumimoji="1" lang="ja-JP" altLang="en-US" smtClean="0"/>
              <a:t>4</a:t>
            </a:fld>
            <a:endParaRPr kumimoji="1" lang="ja-JP" altLang="en-US"/>
          </a:p>
        </p:txBody>
      </p:sp>
    </p:spTree>
    <p:extLst>
      <p:ext uri="{BB962C8B-B14F-4D97-AF65-F5344CB8AC3E}">
        <p14:creationId xmlns:p14="http://schemas.microsoft.com/office/powerpoint/2010/main" val="14905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97BA58-5C81-8C74-4C90-3D4CF53338F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7FB94FA-BDA8-79CD-EA2E-98442959FD78}"/>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64BB64A-2F18-17EF-21E8-0277843A404E}"/>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261A105A-7E70-E211-E011-14ED66425D50}"/>
              </a:ext>
            </a:extLst>
          </p:cNvPr>
          <p:cNvSpPr>
            <a:spLocks noGrp="1"/>
          </p:cNvSpPr>
          <p:nvPr>
            <p:ph type="sldNum" sz="quarter" idx="5"/>
          </p:nvPr>
        </p:nvSpPr>
        <p:spPr/>
        <p:txBody>
          <a:bodyPr/>
          <a:lstStyle/>
          <a:p>
            <a:fld id="{3DE4BE6D-6B83-458B-8A2C-C78306357E64}" type="slidenum">
              <a:rPr kumimoji="1" lang="ja-JP" altLang="en-US" smtClean="0"/>
              <a:t>5</a:t>
            </a:fld>
            <a:endParaRPr kumimoji="1" lang="ja-JP" altLang="en-US"/>
          </a:p>
        </p:txBody>
      </p:sp>
    </p:spTree>
    <p:extLst>
      <p:ext uri="{BB962C8B-B14F-4D97-AF65-F5344CB8AC3E}">
        <p14:creationId xmlns:p14="http://schemas.microsoft.com/office/powerpoint/2010/main" val="7062067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DE4BE6D-6B83-458B-8A2C-C78306357E64}" type="slidenum">
              <a:rPr kumimoji="1" lang="ja-JP" altLang="en-US" smtClean="0"/>
              <a:t>6</a:t>
            </a:fld>
            <a:endParaRPr kumimoji="1" lang="ja-JP" altLang="en-US"/>
          </a:p>
        </p:txBody>
      </p:sp>
    </p:spTree>
    <p:extLst>
      <p:ext uri="{BB962C8B-B14F-4D97-AF65-F5344CB8AC3E}">
        <p14:creationId xmlns:p14="http://schemas.microsoft.com/office/powerpoint/2010/main" val="34503575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DE4BE6D-6B83-458B-8A2C-C78306357E64}" type="slidenum">
              <a:rPr kumimoji="1" lang="ja-JP" altLang="en-US" smtClean="0"/>
              <a:t>7</a:t>
            </a:fld>
            <a:endParaRPr kumimoji="1" lang="ja-JP" altLang="en-US"/>
          </a:p>
        </p:txBody>
      </p:sp>
    </p:spTree>
    <p:extLst>
      <p:ext uri="{BB962C8B-B14F-4D97-AF65-F5344CB8AC3E}">
        <p14:creationId xmlns:p14="http://schemas.microsoft.com/office/powerpoint/2010/main" val="20826140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探究活動とは</a:t>
            </a:r>
            <a:endParaRPr kumimoji="1" lang="en-US" altLang="ja-JP" dirty="0"/>
          </a:p>
          <a:p>
            <a:pPr defTabSz="971957">
              <a:defRPr/>
            </a:pPr>
            <a:r>
              <a:rPr lang="ja-JP" altLang="en-US" sz="1300" dirty="0">
                <a:latin typeface="BIZ UDPゴシック" panose="020B0400000000000000" pitchFamily="50" charset="-128"/>
                <a:ea typeface="BIZ UDPゴシック" panose="020B0400000000000000" pitchFamily="50" charset="-128"/>
              </a:rPr>
              <a:t>関心のある事柄について、</a:t>
            </a:r>
            <a:r>
              <a:rPr lang="ja-JP" altLang="en-US" sz="1300" u="sng" dirty="0">
                <a:latin typeface="BIZ UDPゴシック" panose="020B0400000000000000" pitchFamily="50" charset="-128"/>
                <a:ea typeface="BIZ UDPゴシック" panose="020B0400000000000000" pitchFamily="50" charset="-128"/>
              </a:rPr>
              <a:t>課題を見つけ、課題を解決する活動</a:t>
            </a:r>
            <a:r>
              <a:rPr lang="ja-JP" altLang="en-US" sz="1300" dirty="0">
                <a:latin typeface="BIZ UDPゴシック" panose="020B0400000000000000" pitchFamily="50" charset="-128"/>
                <a:ea typeface="BIZ UDPゴシック" panose="020B0400000000000000" pitchFamily="50" charset="-128"/>
              </a:rPr>
              <a:t>をすることです。</a:t>
            </a:r>
            <a:endParaRPr lang="en-US" altLang="ja-JP" sz="1300" dirty="0">
              <a:latin typeface="BIZ UDPゴシック" panose="020B0400000000000000" pitchFamily="50" charset="-128"/>
              <a:ea typeface="BIZ UDPゴシック" panose="020B0400000000000000" pitchFamily="50" charset="-128"/>
            </a:endParaRPr>
          </a:p>
          <a:p>
            <a:pPr defTabSz="971957">
              <a:defRPr/>
            </a:pPr>
            <a:endParaRPr lang="en-US" altLang="ja-JP" sz="1300"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5"/>
          </p:nvPr>
        </p:nvSpPr>
        <p:spPr/>
        <p:txBody>
          <a:bodyPr/>
          <a:lstStyle/>
          <a:p>
            <a:fld id="{3DE4BE6D-6B83-458B-8A2C-C78306357E64}" type="slidenum">
              <a:rPr kumimoji="1" lang="ja-JP" altLang="en-US" smtClean="0"/>
              <a:t>8</a:t>
            </a:fld>
            <a:endParaRPr kumimoji="1" lang="ja-JP" altLang="en-US"/>
          </a:p>
        </p:txBody>
      </p:sp>
    </p:spTree>
    <p:extLst>
      <p:ext uri="{BB962C8B-B14F-4D97-AF65-F5344CB8AC3E}">
        <p14:creationId xmlns:p14="http://schemas.microsoft.com/office/powerpoint/2010/main" val="25949318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ACF844-5F3E-9BED-F162-F7BAB227BB3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70E4ED1-B76A-89C3-2BA0-C2C73E94286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8144D35-5A49-0FCE-DF4E-31128BA26493}"/>
              </a:ext>
            </a:extLst>
          </p:cNvPr>
          <p:cNvSpPr>
            <a:spLocks noGrp="1"/>
          </p:cNvSpPr>
          <p:nvPr>
            <p:ph type="body" idx="1"/>
          </p:nvPr>
        </p:nvSpPr>
        <p:spPr/>
        <p:txBody>
          <a:bodyPr/>
          <a:lstStyle/>
          <a:p>
            <a:r>
              <a:rPr kumimoji="1" lang="ja-JP" altLang="en-US" dirty="0"/>
              <a:t>このようにせっかくの疑問も</a:t>
            </a:r>
            <a:endParaRPr lang="en-US" altLang="ja-JP" sz="1300" dirty="0">
              <a:latin typeface="BIZ UDPゴシック" panose="020B0400000000000000" pitchFamily="50" charset="-128"/>
              <a:ea typeface="BIZ UDPゴシック" panose="020B0400000000000000" pitchFamily="50" charset="-128"/>
            </a:endParaRPr>
          </a:p>
        </p:txBody>
      </p:sp>
      <p:sp>
        <p:nvSpPr>
          <p:cNvPr id="4" name="スライド番号プレースホルダー 3">
            <a:extLst>
              <a:ext uri="{FF2B5EF4-FFF2-40B4-BE49-F238E27FC236}">
                <a16:creationId xmlns:a16="http://schemas.microsoft.com/office/drawing/2014/main" id="{ED4C67D3-3E37-8F86-20D3-A0F1E09BC00C}"/>
              </a:ext>
            </a:extLst>
          </p:cNvPr>
          <p:cNvSpPr>
            <a:spLocks noGrp="1"/>
          </p:cNvSpPr>
          <p:nvPr>
            <p:ph type="sldNum" sz="quarter" idx="5"/>
          </p:nvPr>
        </p:nvSpPr>
        <p:spPr/>
        <p:txBody>
          <a:bodyPr/>
          <a:lstStyle/>
          <a:p>
            <a:fld id="{3DE4BE6D-6B83-458B-8A2C-C78306357E64}" type="slidenum">
              <a:rPr kumimoji="1" lang="ja-JP" altLang="en-US" smtClean="0"/>
              <a:t>9</a:t>
            </a:fld>
            <a:endParaRPr kumimoji="1" lang="ja-JP" altLang="en-US"/>
          </a:p>
        </p:txBody>
      </p:sp>
    </p:spTree>
    <p:extLst>
      <p:ext uri="{BB962C8B-B14F-4D97-AF65-F5344CB8AC3E}">
        <p14:creationId xmlns:p14="http://schemas.microsoft.com/office/powerpoint/2010/main" val="3847550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F283813-17AE-8164-CB98-1C2F52ECA209}"/>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9CE6EB5B-6169-359C-9322-9FF5D5362B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EA8599F3-6BDD-61A0-0199-2756118A3A67}"/>
              </a:ext>
            </a:extLst>
          </p:cNvPr>
          <p:cNvSpPr>
            <a:spLocks noGrp="1"/>
          </p:cNvSpPr>
          <p:nvPr>
            <p:ph type="dt" sz="half" idx="10"/>
          </p:nvPr>
        </p:nvSpPr>
        <p:spPr/>
        <p:txBody>
          <a:bodyPr/>
          <a:lstStyle/>
          <a:p>
            <a:fld id="{CE631CF2-9E2F-4967-B036-6D4C63DA9D6C}" type="datetimeFigureOut">
              <a:rPr kumimoji="1" lang="ja-JP" altLang="en-US" smtClean="0"/>
              <a:t>2025/7/27</a:t>
            </a:fld>
            <a:endParaRPr kumimoji="1" lang="ja-JP" altLang="en-US"/>
          </a:p>
        </p:txBody>
      </p:sp>
      <p:sp>
        <p:nvSpPr>
          <p:cNvPr id="5" name="フッター プレースホルダー 4">
            <a:extLst>
              <a:ext uri="{FF2B5EF4-FFF2-40B4-BE49-F238E27FC236}">
                <a16:creationId xmlns:a16="http://schemas.microsoft.com/office/drawing/2014/main" id="{E3F21003-D992-0F80-6D14-3EFE8667218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DF4A5C5-DFE9-A208-84CE-A2823C816929}"/>
              </a:ext>
            </a:extLst>
          </p:cNvPr>
          <p:cNvSpPr>
            <a:spLocks noGrp="1"/>
          </p:cNvSpPr>
          <p:nvPr>
            <p:ph type="sldNum" sz="quarter" idx="12"/>
          </p:nvPr>
        </p:nvSpPr>
        <p:spPr/>
        <p:txBody>
          <a:bodyPr/>
          <a:lstStyle/>
          <a:p>
            <a:fld id="{212AC60B-FD95-40E9-B5D0-922125D6ABC7}" type="slidenum">
              <a:rPr kumimoji="1" lang="ja-JP" altLang="en-US" smtClean="0"/>
              <a:t>‹#›</a:t>
            </a:fld>
            <a:endParaRPr kumimoji="1" lang="ja-JP" altLang="en-US"/>
          </a:p>
        </p:txBody>
      </p:sp>
    </p:spTree>
    <p:extLst>
      <p:ext uri="{BB962C8B-B14F-4D97-AF65-F5344CB8AC3E}">
        <p14:creationId xmlns:p14="http://schemas.microsoft.com/office/powerpoint/2010/main" val="3038475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37985F6-3771-1412-5B41-A791B1D861E5}"/>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2A8C073-3D9B-346D-57C7-5DE6A8781DFA}"/>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FAC15F4-B91A-D657-347B-30CA174AB81E}"/>
              </a:ext>
            </a:extLst>
          </p:cNvPr>
          <p:cNvSpPr>
            <a:spLocks noGrp="1"/>
          </p:cNvSpPr>
          <p:nvPr>
            <p:ph type="dt" sz="half" idx="10"/>
          </p:nvPr>
        </p:nvSpPr>
        <p:spPr/>
        <p:txBody>
          <a:bodyPr/>
          <a:lstStyle/>
          <a:p>
            <a:fld id="{CE631CF2-9E2F-4967-B036-6D4C63DA9D6C}" type="datetimeFigureOut">
              <a:rPr kumimoji="1" lang="ja-JP" altLang="en-US" smtClean="0"/>
              <a:t>2025/7/27</a:t>
            </a:fld>
            <a:endParaRPr kumimoji="1" lang="ja-JP" altLang="en-US"/>
          </a:p>
        </p:txBody>
      </p:sp>
      <p:sp>
        <p:nvSpPr>
          <p:cNvPr id="5" name="フッター プレースホルダー 4">
            <a:extLst>
              <a:ext uri="{FF2B5EF4-FFF2-40B4-BE49-F238E27FC236}">
                <a16:creationId xmlns:a16="http://schemas.microsoft.com/office/drawing/2014/main" id="{A19160FC-7495-4308-7763-35091505439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F75DB80-72B7-5773-C642-190C72EFA473}"/>
              </a:ext>
            </a:extLst>
          </p:cNvPr>
          <p:cNvSpPr>
            <a:spLocks noGrp="1"/>
          </p:cNvSpPr>
          <p:nvPr>
            <p:ph type="sldNum" sz="quarter" idx="12"/>
          </p:nvPr>
        </p:nvSpPr>
        <p:spPr/>
        <p:txBody>
          <a:bodyPr/>
          <a:lstStyle/>
          <a:p>
            <a:fld id="{212AC60B-FD95-40E9-B5D0-922125D6ABC7}" type="slidenum">
              <a:rPr kumimoji="1" lang="ja-JP" altLang="en-US" smtClean="0"/>
              <a:t>‹#›</a:t>
            </a:fld>
            <a:endParaRPr kumimoji="1" lang="ja-JP" altLang="en-US"/>
          </a:p>
        </p:txBody>
      </p:sp>
    </p:spTree>
    <p:extLst>
      <p:ext uri="{BB962C8B-B14F-4D97-AF65-F5344CB8AC3E}">
        <p14:creationId xmlns:p14="http://schemas.microsoft.com/office/powerpoint/2010/main" val="1420138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9E06E0B6-108D-43BC-AC63-3AE558839703}"/>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EF7642E-4A6F-36E6-B7A5-BF9F723777B4}"/>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D3B4BBD-56F7-0C47-3755-801FCC884F93}"/>
              </a:ext>
            </a:extLst>
          </p:cNvPr>
          <p:cNvSpPr>
            <a:spLocks noGrp="1"/>
          </p:cNvSpPr>
          <p:nvPr>
            <p:ph type="dt" sz="half" idx="10"/>
          </p:nvPr>
        </p:nvSpPr>
        <p:spPr/>
        <p:txBody>
          <a:bodyPr/>
          <a:lstStyle/>
          <a:p>
            <a:fld id="{CE631CF2-9E2F-4967-B036-6D4C63DA9D6C}" type="datetimeFigureOut">
              <a:rPr kumimoji="1" lang="ja-JP" altLang="en-US" smtClean="0"/>
              <a:t>2025/7/27</a:t>
            </a:fld>
            <a:endParaRPr kumimoji="1" lang="ja-JP" altLang="en-US"/>
          </a:p>
        </p:txBody>
      </p:sp>
      <p:sp>
        <p:nvSpPr>
          <p:cNvPr id="5" name="フッター プレースホルダー 4">
            <a:extLst>
              <a:ext uri="{FF2B5EF4-FFF2-40B4-BE49-F238E27FC236}">
                <a16:creationId xmlns:a16="http://schemas.microsoft.com/office/drawing/2014/main" id="{3C548C79-7FC9-001C-14A2-77A930CD2DE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63CF596-DE42-D181-6B8D-57D89A32A30C}"/>
              </a:ext>
            </a:extLst>
          </p:cNvPr>
          <p:cNvSpPr>
            <a:spLocks noGrp="1"/>
          </p:cNvSpPr>
          <p:nvPr>
            <p:ph type="sldNum" sz="quarter" idx="12"/>
          </p:nvPr>
        </p:nvSpPr>
        <p:spPr/>
        <p:txBody>
          <a:bodyPr/>
          <a:lstStyle/>
          <a:p>
            <a:fld id="{212AC60B-FD95-40E9-B5D0-922125D6ABC7}" type="slidenum">
              <a:rPr kumimoji="1" lang="ja-JP" altLang="en-US" smtClean="0"/>
              <a:t>‹#›</a:t>
            </a:fld>
            <a:endParaRPr kumimoji="1" lang="ja-JP" altLang="en-US"/>
          </a:p>
        </p:txBody>
      </p:sp>
    </p:spTree>
    <p:extLst>
      <p:ext uri="{BB962C8B-B14F-4D97-AF65-F5344CB8AC3E}">
        <p14:creationId xmlns:p14="http://schemas.microsoft.com/office/powerpoint/2010/main" val="2880898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C73FCF0-811C-93B1-6DEF-B9AED99574F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3D9811B-E148-B4EB-D3E4-BF9E2756CFA1}"/>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BA9C227-4D9E-05EE-0A7E-94A851F61791}"/>
              </a:ext>
            </a:extLst>
          </p:cNvPr>
          <p:cNvSpPr>
            <a:spLocks noGrp="1"/>
          </p:cNvSpPr>
          <p:nvPr>
            <p:ph type="dt" sz="half" idx="10"/>
          </p:nvPr>
        </p:nvSpPr>
        <p:spPr/>
        <p:txBody>
          <a:bodyPr/>
          <a:lstStyle/>
          <a:p>
            <a:fld id="{CE631CF2-9E2F-4967-B036-6D4C63DA9D6C}" type="datetimeFigureOut">
              <a:rPr kumimoji="1" lang="ja-JP" altLang="en-US" smtClean="0"/>
              <a:t>2025/7/27</a:t>
            </a:fld>
            <a:endParaRPr kumimoji="1" lang="ja-JP" altLang="en-US"/>
          </a:p>
        </p:txBody>
      </p:sp>
      <p:sp>
        <p:nvSpPr>
          <p:cNvPr id="5" name="フッター プレースホルダー 4">
            <a:extLst>
              <a:ext uri="{FF2B5EF4-FFF2-40B4-BE49-F238E27FC236}">
                <a16:creationId xmlns:a16="http://schemas.microsoft.com/office/drawing/2014/main" id="{B186437C-17DB-1B86-D04F-FD86A776C1D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C0402CA-E53E-2B3D-C1F9-3D120D4BE270}"/>
              </a:ext>
            </a:extLst>
          </p:cNvPr>
          <p:cNvSpPr>
            <a:spLocks noGrp="1"/>
          </p:cNvSpPr>
          <p:nvPr>
            <p:ph type="sldNum" sz="quarter" idx="12"/>
          </p:nvPr>
        </p:nvSpPr>
        <p:spPr/>
        <p:txBody>
          <a:bodyPr/>
          <a:lstStyle/>
          <a:p>
            <a:fld id="{212AC60B-FD95-40E9-B5D0-922125D6ABC7}" type="slidenum">
              <a:rPr kumimoji="1" lang="ja-JP" altLang="en-US" smtClean="0"/>
              <a:t>‹#›</a:t>
            </a:fld>
            <a:endParaRPr kumimoji="1" lang="ja-JP" altLang="en-US"/>
          </a:p>
        </p:txBody>
      </p:sp>
    </p:spTree>
    <p:extLst>
      <p:ext uri="{BB962C8B-B14F-4D97-AF65-F5344CB8AC3E}">
        <p14:creationId xmlns:p14="http://schemas.microsoft.com/office/powerpoint/2010/main" val="859309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A57F2D5-229F-7CE5-3DE5-392A6D62C7F1}"/>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5FAA81B-8FA3-1D81-D90A-90533AEE93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824C8609-95C8-0BE2-68AD-D4EAC88DC051}"/>
              </a:ext>
            </a:extLst>
          </p:cNvPr>
          <p:cNvSpPr>
            <a:spLocks noGrp="1"/>
          </p:cNvSpPr>
          <p:nvPr>
            <p:ph type="dt" sz="half" idx="10"/>
          </p:nvPr>
        </p:nvSpPr>
        <p:spPr/>
        <p:txBody>
          <a:bodyPr/>
          <a:lstStyle/>
          <a:p>
            <a:fld id="{CE631CF2-9E2F-4967-B036-6D4C63DA9D6C}" type="datetimeFigureOut">
              <a:rPr kumimoji="1" lang="ja-JP" altLang="en-US" smtClean="0"/>
              <a:t>2025/7/27</a:t>
            </a:fld>
            <a:endParaRPr kumimoji="1" lang="ja-JP" altLang="en-US"/>
          </a:p>
        </p:txBody>
      </p:sp>
      <p:sp>
        <p:nvSpPr>
          <p:cNvPr id="5" name="フッター プレースホルダー 4">
            <a:extLst>
              <a:ext uri="{FF2B5EF4-FFF2-40B4-BE49-F238E27FC236}">
                <a16:creationId xmlns:a16="http://schemas.microsoft.com/office/drawing/2014/main" id="{A8AC83E8-8786-A7F2-9BEA-28D31941F6A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36F824A-A57D-C8A9-1F03-176592D92DB5}"/>
              </a:ext>
            </a:extLst>
          </p:cNvPr>
          <p:cNvSpPr>
            <a:spLocks noGrp="1"/>
          </p:cNvSpPr>
          <p:nvPr>
            <p:ph type="sldNum" sz="quarter" idx="12"/>
          </p:nvPr>
        </p:nvSpPr>
        <p:spPr/>
        <p:txBody>
          <a:bodyPr/>
          <a:lstStyle/>
          <a:p>
            <a:fld id="{212AC60B-FD95-40E9-B5D0-922125D6ABC7}" type="slidenum">
              <a:rPr kumimoji="1" lang="ja-JP" altLang="en-US" smtClean="0"/>
              <a:t>‹#›</a:t>
            </a:fld>
            <a:endParaRPr kumimoji="1" lang="ja-JP" altLang="en-US"/>
          </a:p>
        </p:txBody>
      </p:sp>
    </p:spTree>
    <p:extLst>
      <p:ext uri="{BB962C8B-B14F-4D97-AF65-F5344CB8AC3E}">
        <p14:creationId xmlns:p14="http://schemas.microsoft.com/office/powerpoint/2010/main" val="2116139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CFA2E78-8AEB-44FB-6C8B-42F61F5FDF21}"/>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15170D5-ED3D-22B7-4CB8-0CD91125716F}"/>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91047FC4-1599-38EA-3CAF-339C751BAE6A}"/>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57BAC6AB-E90D-A9F3-D4B5-81BB50210D3A}"/>
              </a:ext>
            </a:extLst>
          </p:cNvPr>
          <p:cNvSpPr>
            <a:spLocks noGrp="1"/>
          </p:cNvSpPr>
          <p:nvPr>
            <p:ph type="dt" sz="half" idx="10"/>
          </p:nvPr>
        </p:nvSpPr>
        <p:spPr/>
        <p:txBody>
          <a:bodyPr/>
          <a:lstStyle/>
          <a:p>
            <a:fld id="{CE631CF2-9E2F-4967-B036-6D4C63DA9D6C}" type="datetimeFigureOut">
              <a:rPr kumimoji="1" lang="ja-JP" altLang="en-US" smtClean="0"/>
              <a:t>2025/7/27</a:t>
            </a:fld>
            <a:endParaRPr kumimoji="1" lang="ja-JP" altLang="en-US"/>
          </a:p>
        </p:txBody>
      </p:sp>
      <p:sp>
        <p:nvSpPr>
          <p:cNvPr id="6" name="フッター プレースホルダー 5">
            <a:extLst>
              <a:ext uri="{FF2B5EF4-FFF2-40B4-BE49-F238E27FC236}">
                <a16:creationId xmlns:a16="http://schemas.microsoft.com/office/drawing/2014/main" id="{07282697-AA99-B92B-F300-87524CAB828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7403B10-2E37-F23A-62C5-D963551C4CE6}"/>
              </a:ext>
            </a:extLst>
          </p:cNvPr>
          <p:cNvSpPr>
            <a:spLocks noGrp="1"/>
          </p:cNvSpPr>
          <p:nvPr>
            <p:ph type="sldNum" sz="quarter" idx="12"/>
          </p:nvPr>
        </p:nvSpPr>
        <p:spPr/>
        <p:txBody>
          <a:bodyPr/>
          <a:lstStyle/>
          <a:p>
            <a:fld id="{212AC60B-FD95-40E9-B5D0-922125D6ABC7}" type="slidenum">
              <a:rPr kumimoji="1" lang="ja-JP" altLang="en-US" smtClean="0"/>
              <a:t>‹#›</a:t>
            </a:fld>
            <a:endParaRPr kumimoji="1" lang="ja-JP" altLang="en-US"/>
          </a:p>
        </p:txBody>
      </p:sp>
    </p:spTree>
    <p:extLst>
      <p:ext uri="{BB962C8B-B14F-4D97-AF65-F5344CB8AC3E}">
        <p14:creationId xmlns:p14="http://schemas.microsoft.com/office/powerpoint/2010/main" val="2074325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3DCA60-AD1B-71DC-A358-60EA2CD1D5E3}"/>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AF5C34F-866A-D6F2-DF21-1713E18333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23A0EC23-CE12-1677-250C-65F7C705CDD6}"/>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C7452A0D-381B-B564-98D4-E37F3B4FC5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BEB0825B-C022-6B46-1C90-7EAC55D239FA}"/>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9E4339F4-2456-75A1-920E-A912D224E0DE}"/>
              </a:ext>
            </a:extLst>
          </p:cNvPr>
          <p:cNvSpPr>
            <a:spLocks noGrp="1"/>
          </p:cNvSpPr>
          <p:nvPr>
            <p:ph type="dt" sz="half" idx="10"/>
          </p:nvPr>
        </p:nvSpPr>
        <p:spPr/>
        <p:txBody>
          <a:bodyPr/>
          <a:lstStyle/>
          <a:p>
            <a:fld id="{CE631CF2-9E2F-4967-B036-6D4C63DA9D6C}" type="datetimeFigureOut">
              <a:rPr kumimoji="1" lang="ja-JP" altLang="en-US" smtClean="0"/>
              <a:t>2025/7/27</a:t>
            </a:fld>
            <a:endParaRPr kumimoji="1" lang="ja-JP" altLang="en-US"/>
          </a:p>
        </p:txBody>
      </p:sp>
      <p:sp>
        <p:nvSpPr>
          <p:cNvPr id="8" name="フッター プレースホルダー 7">
            <a:extLst>
              <a:ext uri="{FF2B5EF4-FFF2-40B4-BE49-F238E27FC236}">
                <a16:creationId xmlns:a16="http://schemas.microsoft.com/office/drawing/2014/main" id="{EC817D17-F140-AED9-CA46-755620FB22A0}"/>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CAC4EC95-FFFD-B05C-AC53-405F77009780}"/>
              </a:ext>
            </a:extLst>
          </p:cNvPr>
          <p:cNvSpPr>
            <a:spLocks noGrp="1"/>
          </p:cNvSpPr>
          <p:nvPr>
            <p:ph type="sldNum" sz="quarter" idx="12"/>
          </p:nvPr>
        </p:nvSpPr>
        <p:spPr/>
        <p:txBody>
          <a:bodyPr/>
          <a:lstStyle/>
          <a:p>
            <a:fld id="{212AC60B-FD95-40E9-B5D0-922125D6ABC7}" type="slidenum">
              <a:rPr kumimoji="1" lang="ja-JP" altLang="en-US" smtClean="0"/>
              <a:t>‹#›</a:t>
            </a:fld>
            <a:endParaRPr kumimoji="1" lang="ja-JP" altLang="en-US"/>
          </a:p>
        </p:txBody>
      </p:sp>
    </p:spTree>
    <p:extLst>
      <p:ext uri="{BB962C8B-B14F-4D97-AF65-F5344CB8AC3E}">
        <p14:creationId xmlns:p14="http://schemas.microsoft.com/office/powerpoint/2010/main" val="3357217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303218F-B82A-C503-8557-F88D38953485}"/>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03F3B3E2-889C-89D4-15DD-6EC15EF18030}"/>
              </a:ext>
            </a:extLst>
          </p:cNvPr>
          <p:cNvSpPr>
            <a:spLocks noGrp="1"/>
          </p:cNvSpPr>
          <p:nvPr>
            <p:ph type="dt" sz="half" idx="10"/>
          </p:nvPr>
        </p:nvSpPr>
        <p:spPr/>
        <p:txBody>
          <a:bodyPr/>
          <a:lstStyle/>
          <a:p>
            <a:fld id="{CE631CF2-9E2F-4967-B036-6D4C63DA9D6C}" type="datetimeFigureOut">
              <a:rPr kumimoji="1" lang="ja-JP" altLang="en-US" smtClean="0"/>
              <a:t>2025/7/27</a:t>
            </a:fld>
            <a:endParaRPr kumimoji="1" lang="ja-JP" altLang="en-US"/>
          </a:p>
        </p:txBody>
      </p:sp>
      <p:sp>
        <p:nvSpPr>
          <p:cNvPr id="4" name="フッター プレースホルダー 3">
            <a:extLst>
              <a:ext uri="{FF2B5EF4-FFF2-40B4-BE49-F238E27FC236}">
                <a16:creationId xmlns:a16="http://schemas.microsoft.com/office/drawing/2014/main" id="{BDBB2484-343A-D829-8B6F-AF4D64830DBA}"/>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3A230EEB-522B-AFD4-C2B6-1556D5056796}"/>
              </a:ext>
            </a:extLst>
          </p:cNvPr>
          <p:cNvSpPr>
            <a:spLocks noGrp="1"/>
          </p:cNvSpPr>
          <p:nvPr>
            <p:ph type="sldNum" sz="quarter" idx="12"/>
          </p:nvPr>
        </p:nvSpPr>
        <p:spPr/>
        <p:txBody>
          <a:bodyPr/>
          <a:lstStyle/>
          <a:p>
            <a:fld id="{212AC60B-FD95-40E9-B5D0-922125D6ABC7}" type="slidenum">
              <a:rPr kumimoji="1" lang="ja-JP" altLang="en-US" smtClean="0"/>
              <a:t>‹#›</a:t>
            </a:fld>
            <a:endParaRPr kumimoji="1" lang="ja-JP" altLang="en-US"/>
          </a:p>
        </p:txBody>
      </p:sp>
    </p:spTree>
    <p:extLst>
      <p:ext uri="{BB962C8B-B14F-4D97-AF65-F5344CB8AC3E}">
        <p14:creationId xmlns:p14="http://schemas.microsoft.com/office/powerpoint/2010/main" val="4210112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F869C5BC-4C20-F71D-29E7-1148C3EC8BAD}"/>
              </a:ext>
            </a:extLst>
          </p:cNvPr>
          <p:cNvSpPr>
            <a:spLocks noGrp="1"/>
          </p:cNvSpPr>
          <p:nvPr>
            <p:ph type="dt" sz="half" idx="10"/>
          </p:nvPr>
        </p:nvSpPr>
        <p:spPr/>
        <p:txBody>
          <a:bodyPr/>
          <a:lstStyle/>
          <a:p>
            <a:fld id="{CE631CF2-9E2F-4967-B036-6D4C63DA9D6C}" type="datetimeFigureOut">
              <a:rPr kumimoji="1" lang="ja-JP" altLang="en-US" smtClean="0"/>
              <a:t>2025/7/27</a:t>
            </a:fld>
            <a:endParaRPr kumimoji="1" lang="ja-JP" altLang="en-US"/>
          </a:p>
        </p:txBody>
      </p:sp>
      <p:sp>
        <p:nvSpPr>
          <p:cNvPr id="3" name="フッター プレースホルダー 2">
            <a:extLst>
              <a:ext uri="{FF2B5EF4-FFF2-40B4-BE49-F238E27FC236}">
                <a16:creationId xmlns:a16="http://schemas.microsoft.com/office/drawing/2014/main" id="{D077A842-0575-227D-5875-54BF7346A8A8}"/>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7EB59F67-3EB4-5677-39F2-C684C8586EFB}"/>
              </a:ext>
            </a:extLst>
          </p:cNvPr>
          <p:cNvSpPr>
            <a:spLocks noGrp="1"/>
          </p:cNvSpPr>
          <p:nvPr>
            <p:ph type="sldNum" sz="quarter" idx="12"/>
          </p:nvPr>
        </p:nvSpPr>
        <p:spPr/>
        <p:txBody>
          <a:bodyPr/>
          <a:lstStyle/>
          <a:p>
            <a:fld id="{212AC60B-FD95-40E9-B5D0-922125D6ABC7}" type="slidenum">
              <a:rPr kumimoji="1" lang="ja-JP" altLang="en-US" smtClean="0"/>
              <a:t>‹#›</a:t>
            </a:fld>
            <a:endParaRPr kumimoji="1" lang="ja-JP" altLang="en-US"/>
          </a:p>
        </p:txBody>
      </p:sp>
    </p:spTree>
    <p:extLst>
      <p:ext uri="{BB962C8B-B14F-4D97-AF65-F5344CB8AC3E}">
        <p14:creationId xmlns:p14="http://schemas.microsoft.com/office/powerpoint/2010/main" val="2485716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792FB5-A870-D417-68CF-264D1ED72576}"/>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90A9252-4DF9-DFCE-BBE7-3F0E8B431D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ACEEEC52-AC13-F88B-B70E-5E0C58388C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533465B-1D71-8093-B6BE-06B62AEF7BD1}"/>
              </a:ext>
            </a:extLst>
          </p:cNvPr>
          <p:cNvSpPr>
            <a:spLocks noGrp="1"/>
          </p:cNvSpPr>
          <p:nvPr>
            <p:ph type="dt" sz="half" idx="10"/>
          </p:nvPr>
        </p:nvSpPr>
        <p:spPr/>
        <p:txBody>
          <a:bodyPr/>
          <a:lstStyle/>
          <a:p>
            <a:fld id="{CE631CF2-9E2F-4967-B036-6D4C63DA9D6C}" type="datetimeFigureOut">
              <a:rPr kumimoji="1" lang="ja-JP" altLang="en-US" smtClean="0"/>
              <a:t>2025/7/27</a:t>
            </a:fld>
            <a:endParaRPr kumimoji="1" lang="ja-JP" altLang="en-US"/>
          </a:p>
        </p:txBody>
      </p:sp>
      <p:sp>
        <p:nvSpPr>
          <p:cNvPr id="6" name="フッター プレースホルダー 5">
            <a:extLst>
              <a:ext uri="{FF2B5EF4-FFF2-40B4-BE49-F238E27FC236}">
                <a16:creationId xmlns:a16="http://schemas.microsoft.com/office/drawing/2014/main" id="{0711807E-7EE7-89B8-31F2-CD5FAE37C51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AEB7A4B-3BCE-1B46-C400-3CC3F0BA9516}"/>
              </a:ext>
            </a:extLst>
          </p:cNvPr>
          <p:cNvSpPr>
            <a:spLocks noGrp="1"/>
          </p:cNvSpPr>
          <p:nvPr>
            <p:ph type="sldNum" sz="quarter" idx="12"/>
          </p:nvPr>
        </p:nvSpPr>
        <p:spPr/>
        <p:txBody>
          <a:bodyPr/>
          <a:lstStyle/>
          <a:p>
            <a:fld id="{212AC60B-FD95-40E9-B5D0-922125D6ABC7}" type="slidenum">
              <a:rPr kumimoji="1" lang="ja-JP" altLang="en-US" smtClean="0"/>
              <a:t>‹#›</a:t>
            </a:fld>
            <a:endParaRPr kumimoji="1" lang="ja-JP" altLang="en-US"/>
          </a:p>
        </p:txBody>
      </p:sp>
    </p:spTree>
    <p:extLst>
      <p:ext uri="{BB962C8B-B14F-4D97-AF65-F5344CB8AC3E}">
        <p14:creationId xmlns:p14="http://schemas.microsoft.com/office/powerpoint/2010/main" val="2619883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E5F82C4-25C2-F0A9-8D6C-ED75A3F22D60}"/>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6A28725E-EF7F-7370-4443-44910823DC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F65ED2C6-B573-0012-71D3-F88F78663A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9CED765-4012-15DE-0CE7-880C1F18D3FC}"/>
              </a:ext>
            </a:extLst>
          </p:cNvPr>
          <p:cNvSpPr>
            <a:spLocks noGrp="1"/>
          </p:cNvSpPr>
          <p:nvPr>
            <p:ph type="dt" sz="half" idx="10"/>
          </p:nvPr>
        </p:nvSpPr>
        <p:spPr/>
        <p:txBody>
          <a:bodyPr/>
          <a:lstStyle/>
          <a:p>
            <a:fld id="{CE631CF2-9E2F-4967-B036-6D4C63DA9D6C}" type="datetimeFigureOut">
              <a:rPr kumimoji="1" lang="ja-JP" altLang="en-US" smtClean="0"/>
              <a:t>2025/7/27</a:t>
            </a:fld>
            <a:endParaRPr kumimoji="1" lang="ja-JP" altLang="en-US"/>
          </a:p>
        </p:txBody>
      </p:sp>
      <p:sp>
        <p:nvSpPr>
          <p:cNvPr id="6" name="フッター プレースホルダー 5">
            <a:extLst>
              <a:ext uri="{FF2B5EF4-FFF2-40B4-BE49-F238E27FC236}">
                <a16:creationId xmlns:a16="http://schemas.microsoft.com/office/drawing/2014/main" id="{1237B63B-1D60-40BE-8124-53EC07BEB13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DBD8E3A-D8FB-3FC7-CB5E-AAF4A8FE781A}"/>
              </a:ext>
            </a:extLst>
          </p:cNvPr>
          <p:cNvSpPr>
            <a:spLocks noGrp="1"/>
          </p:cNvSpPr>
          <p:nvPr>
            <p:ph type="sldNum" sz="quarter" idx="12"/>
          </p:nvPr>
        </p:nvSpPr>
        <p:spPr/>
        <p:txBody>
          <a:bodyPr/>
          <a:lstStyle/>
          <a:p>
            <a:fld id="{212AC60B-FD95-40E9-B5D0-922125D6ABC7}" type="slidenum">
              <a:rPr kumimoji="1" lang="ja-JP" altLang="en-US" smtClean="0"/>
              <a:t>‹#›</a:t>
            </a:fld>
            <a:endParaRPr kumimoji="1" lang="ja-JP" altLang="en-US"/>
          </a:p>
        </p:txBody>
      </p:sp>
    </p:spTree>
    <p:extLst>
      <p:ext uri="{BB962C8B-B14F-4D97-AF65-F5344CB8AC3E}">
        <p14:creationId xmlns:p14="http://schemas.microsoft.com/office/powerpoint/2010/main" val="2459967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CC66A8AB-C4F1-E2A2-1742-7040FE563D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C022245-5798-7EC7-BCA2-84233BB87B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5506F3A-2E6E-554E-9A60-0D55787EF9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631CF2-9E2F-4967-B036-6D4C63DA9D6C}" type="datetimeFigureOut">
              <a:rPr kumimoji="1" lang="ja-JP" altLang="en-US" smtClean="0"/>
              <a:t>2025/7/27</a:t>
            </a:fld>
            <a:endParaRPr kumimoji="1" lang="ja-JP" altLang="en-US"/>
          </a:p>
        </p:txBody>
      </p:sp>
      <p:sp>
        <p:nvSpPr>
          <p:cNvPr id="5" name="フッター プレースホルダー 4">
            <a:extLst>
              <a:ext uri="{FF2B5EF4-FFF2-40B4-BE49-F238E27FC236}">
                <a16:creationId xmlns:a16="http://schemas.microsoft.com/office/drawing/2014/main" id="{72C3ED59-C602-7B61-AC84-5745F99D95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135305B2-98C9-F827-476E-F703DF33AC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2AC60B-FD95-40E9-B5D0-922125D6ABC7}" type="slidenum">
              <a:rPr kumimoji="1" lang="ja-JP" altLang="en-US" smtClean="0"/>
              <a:t>‹#›</a:t>
            </a:fld>
            <a:endParaRPr kumimoji="1" lang="ja-JP" altLang="en-US"/>
          </a:p>
        </p:txBody>
      </p:sp>
    </p:spTree>
    <p:extLst>
      <p:ext uri="{BB962C8B-B14F-4D97-AF65-F5344CB8AC3E}">
        <p14:creationId xmlns:p14="http://schemas.microsoft.com/office/powerpoint/2010/main" val="14729996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4.xml"/><Relationship Id="rId4" Type="http://schemas.openxmlformats.org/officeDocument/2006/relationships/image" Target="../media/image3.e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5.xml"/><Relationship Id="rId4" Type="http://schemas.openxmlformats.org/officeDocument/2006/relationships/image" Target="../media/image4.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3.xml"/><Relationship Id="rId5" Type="http://schemas.microsoft.com/office/2007/relationships/hdphoto" Target="../media/hdphoto1.wdp"/><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E5A27F1-A748-B731-9BB7-6C3F4A949B5A}"/>
              </a:ext>
            </a:extLst>
          </p:cNvPr>
          <p:cNvSpPr>
            <a:spLocks noGrp="1"/>
          </p:cNvSpPr>
          <p:nvPr>
            <p:ph type="ctrTitle"/>
          </p:nvPr>
        </p:nvSpPr>
        <p:spPr>
          <a:xfrm>
            <a:off x="-1" y="0"/>
            <a:ext cx="12191999" cy="5202237"/>
          </a:xfrm>
          <a:solidFill>
            <a:schemeClr val="accent6"/>
          </a:solidFill>
        </p:spPr>
        <p:txBody>
          <a:bodyPr/>
          <a:lstStyle/>
          <a:p>
            <a:r>
              <a:rPr lang="en-US" altLang="ja-JP" sz="6000" b="1" dirty="0">
                <a:solidFill>
                  <a:srgbClr val="FFFFFF"/>
                </a:solidFill>
                <a:latin typeface="BIZ UDPゴシック" panose="020B0400000000000000" pitchFamily="50" charset="-128"/>
                <a:ea typeface="BIZ UDPゴシック" panose="020B0400000000000000" pitchFamily="50" charset="-128"/>
              </a:rPr>
              <a:t>『</a:t>
            </a:r>
            <a:r>
              <a:rPr lang="ja-JP" altLang="en-US" sz="6000" b="1" dirty="0">
                <a:solidFill>
                  <a:srgbClr val="FFFFFF"/>
                </a:solidFill>
                <a:latin typeface="BIZ UDPゴシック" panose="020B0400000000000000" pitchFamily="50" charset="-128"/>
                <a:ea typeface="BIZ UDPゴシック" panose="020B0400000000000000" pitchFamily="50" charset="-128"/>
              </a:rPr>
              <a:t>身近な疑問</a:t>
            </a:r>
            <a:r>
              <a:rPr lang="en-US" altLang="ja-JP" sz="6000" b="1" dirty="0">
                <a:solidFill>
                  <a:srgbClr val="FFFFFF"/>
                </a:solidFill>
                <a:latin typeface="BIZ UDPゴシック" panose="020B0400000000000000" pitchFamily="50" charset="-128"/>
                <a:ea typeface="BIZ UDPゴシック" panose="020B0400000000000000" pitchFamily="50" charset="-128"/>
              </a:rPr>
              <a:t>』</a:t>
            </a:r>
            <a:r>
              <a:rPr lang="ja-JP" altLang="en-US" sz="6000" b="1" dirty="0">
                <a:solidFill>
                  <a:srgbClr val="FFFFFF"/>
                </a:solidFill>
                <a:latin typeface="BIZ UDPゴシック" panose="020B0400000000000000" pitchFamily="50" charset="-128"/>
                <a:ea typeface="BIZ UDPゴシック" panose="020B0400000000000000" pitchFamily="50" charset="-128"/>
              </a:rPr>
              <a:t>とその実現可能性</a:t>
            </a:r>
            <a:r>
              <a:rPr kumimoji="1" lang="en-US" altLang="ja-JP" dirty="0">
                <a:latin typeface="BIZ UDPゴシック" panose="020B0400000000000000" pitchFamily="50" charset="-128"/>
                <a:ea typeface="BIZ UDPゴシック" panose="020B0400000000000000" pitchFamily="50" charset="-128"/>
              </a:rPr>
              <a:t/>
            </a:r>
            <a:br>
              <a:rPr kumimoji="1" lang="en-US" altLang="ja-JP" dirty="0">
                <a:latin typeface="BIZ UDPゴシック" panose="020B0400000000000000" pitchFamily="50" charset="-128"/>
                <a:ea typeface="BIZ UDPゴシック" panose="020B0400000000000000" pitchFamily="50" charset="-128"/>
              </a:rPr>
            </a:br>
            <a:r>
              <a:rPr kumimoji="1" lang="en-US" altLang="ja-JP" dirty="0">
                <a:latin typeface="BIZ UDPゴシック" panose="020B0400000000000000" pitchFamily="50" charset="-128"/>
                <a:ea typeface="BIZ UDPゴシック" panose="020B0400000000000000" pitchFamily="50" charset="-128"/>
              </a:rPr>
              <a:t/>
            </a:r>
            <a:br>
              <a:rPr kumimoji="1" lang="en-US" altLang="ja-JP" dirty="0">
                <a:latin typeface="BIZ UDPゴシック" panose="020B0400000000000000" pitchFamily="50" charset="-128"/>
                <a:ea typeface="BIZ UDPゴシック" panose="020B0400000000000000" pitchFamily="50" charset="-128"/>
              </a:rPr>
            </a:br>
            <a:endParaRPr kumimoji="1" lang="ja-JP" altLang="en-US" dirty="0">
              <a:latin typeface="BIZ UDPゴシック" panose="020B0400000000000000" pitchFamily="50" charset="-128"/>
              <a:ea typeface="BIZ UDPゴシック" panose="020B0400000000000000" pitchFamily="50" charset="-128"/>
            </a:endParaRPr>
          </a:p>
        </p:txBody>
      </p:sp>
      <p:sp>
        <p:nvSpPr>
          <p:cNvPr id="3" name="字幕 2">
            <a:extLst>
              <a:ext uri="{FF2B5EF4-FFF2-40B4-BE49-F238E27FC236}">
                <a16:creationId xmlns:a16="http://schemas.microsoft.com/office/drawing/2014/main" id="{EE922CD9-0CB0-D2BA-B89D-B678AB3C2C18}"/>
              </a:ext>
            </a:extLst>
          </p:cNvPr>
          <p:cNvSpPr>
            <a:spLocks noGrp="1"/>
          </p:cNvSpPr>
          <p:nvPr>
            <p:ph type="subTitle" idx="1"/>
          </p:nvPr>
        </p:nvSpPr>
        <p:spPr>
          <a:xfrm>
            <a:off x="0" y="5202238"/>
            <a:ext cx="12192000" cy="1655762"/>
          </a:xfrm>
        </p:spPr>
        <p:txBody>
          <a:bodyPr/>
          <a:lstStyle/>
          <a:p>
            <a:endParaRPr kumimoji="1" lang="en-US" altLang="ja-JP" dirty="0"/>
          </a:p>
          <a:p>
            <a:r>
              <a:rPr lang="en-US" altLang="ja-JP" dirty="0"/>
              <a:t>5</a:t>
            </a:r>
            <a:r>
              <a:rPr kumimoji="1" lang="ja-JP" altLang="en-US" dirty="0"/>
              <a:t>月</a:t>
            </a:r>
            <a:r>
              <a:rPr lang="en-US" altLang="ja-JP" dirty="0"/>
              <a:t>13</a:t>
            </a:r>
            <a:r>
              <a:rPr kumimoji="1" lang="ja-JP" altLang="en-US" dirty="0"/>
              <a:t>日７校時</a:t>
            </a:r>
            <a:r>
              <a:rPr lang="ja-JP" altLang="en-US" dirty="0"/>
              <a:t>　</a:t>
            </a:r>
            <a:r>
              <a:rPr lang="en-US" altLang="ja-JP" dirty="0"/>
              <a:t>SS</a:t>
            </a:r>
            <a:r>
              <a:rPr kumimoji="1" lang="ja-JP" altLang="en-US" dirty="0"/>
              <a:t>課題探究</a:t>
            </a:r>
            <a:endParaRPr kumimoji="1" lang="en-US" altLang="ja-JP" dirty="0"/>
          </a:p>
        </p:txBody>
      </p:sp>
    </p:spTree>
    <p:extLst>
      <p:ext uri="{BB962C8B-B14F-4D97-AF65-F5344CB8AC3E}">
        <p14:creationId xmlns:p14="http://schemas.microsoft.com/office/powerpoint/2010/main" val="3775986644"/>
      </p:ext>
    </p:extLst>
  </p:cSld>
  <p:clrMapOvr>
    <a:masterClrMapping/>
  </p:clrMapOvr>
  <mc:AlternateContent xmlns:mc="http://schemas.openxmlformats.org/markup-compatibility/2006" xmlns:p14="http://schemas.microsoft.com/office/powerpoint/2010/main">
    <mc:Choice Requires="p14">
      <p:transition spd="slow" p14:dur="2000" advTm="7949"/>
    </mc:Choice>
    <mc:Fallback xmlns="">
      <p:transition spd="slow" advTm="7949"/>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99859D-F6FB-5E52-6646-0ED7C0A74633}"/>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49D1B045-71FE-89FC-E36A-69954E63A2D1}"/>
              </a:ext>
            </a:extLst>
          </p:cNvPr>
          <p:cNvSpPr>
            <a:spLocks noGrp="1"/>
          </p:cNvSpPr>
          <p:nvPr>
            <p:ph type="title"/>
          </p:nvPr>
        </p:nvSpPr>
        <p:spPr>
          <a:xfrm>
            <a:off x="0" y="0"/>
            <a:ext cx="12192000" cy="1325563"/>
          </a:xfrm>
          <a:solidFill>
            <a:schemeClr val="accent6"/>
          </a:solidFill>
        </p:spPr>
        <p:txBody>
          <a:bodyPr/>
          <a:lstStyle/>
          <a:p>
            <a:r>
              <a:rPr kumimoji="1" lang="ja-JP" altLang="en-US" dirty="0">
                <a:solidFill>
                  <a:schemeClr val="bg1"/>
                </a:solidFill>
                <a:latin typeface="BIZ UDPゴシック" panose="020B0400000000000000" pitchFamily="50" charset="-128"/>
                <a:ea typeface="BIZ UDPゴシック" panose="020B0400000000000000" pitchFamily="50" charset="-128"/>
              </a:rPr>
              <a:t>　</a:t>
            </a:r>
            <a:r>
              <a:rPr lang="ja-JP" altLang="en-US" dirty="0">
                <a:solidFill>
                  <a:schemeClr val="bg1"/>
                </a:solidFill>
                <a:latin typeface="BIZ UDPゴシック" panose="020B0400000000000000" pitchFamily="50" charset="-128"/>
                <a:ea typeface="BIZ UDPゴシック" panose="020B0400000000000000" pitchFamily="50" charset="-128"/>
              </a:rPr>
              <a:t>マンダラートとは</a:t>
            </a:r>
            <a:endParaRPr kumimoji="1" lang="ja-JP" altLang="en-US" dirty="0">
              <a:solidFill>
                <a:schemeClr val="bg1"/>
              </a:solidFill>
              <a:latin typeface="BIZ UDPゴシック" panose="020B0400000000000000" pitchFamily="50" charset="-128"/>
              <a:ea typeface="BIZ UDPゴシック" panose="020B0400000000000000" pitchFamily="50" charset="-128"/>
            </a:endParaRPr>
          </a:p>
        </p:txBody>
      </p:sp>
      <p:pic>
        <p:nvPicPr>
          <p:cNvPr id="5" name="図 4"/>
          <p:cNvPicPr/>
          <p:nvPr/>
        </p:nvPicPr>
        <p:blipFill>
          <a:blip r:embed="rId4">
            <a:extLst>
              <a:ext uri="{28A0092B-C50C-407E-A947-70E740481C1C}">
                <a14:useLocalDpi xmlns:a14="http://schemas.microsoft.com/office/drawing/2010/main" val="0"/>
              </a:ext>
            </a:extLst>
          </a:blip>
          <a:srcRect/>
          <a:stretch>
            <a:fillRect/>
          </a:stretch>
        </p:blipFill>
        <p:spPr bwMode="auto">
          <a:xfrm>
            <a:off x="2318657" y="1499734"/>
            <a:ext cx="7554685" cy="5118780"/>
          </a:xfrm>
          <a:prstGeom prst="rect">
            <a:avLst/>
          </a:prstGeom>
          <a:noFill/>
          <a:ln>
            <a:noFill/>
          </a:ln>
        </p:spPr>
      </p:pic>
    </p:spTree>
    <p:custDataLst>
      <p:tags r:id="rId1"/>
    </p:custDataLst>
    <p:extLst>
      <p:ext uri="{BB962C8B-B14F-4D97-AF65-F5344CB8AC3E}">
        <p14:creationId xmlns:p14="http://schemas.microsoft.com/office/powerpoint/2010/main" val="2455521561"/>
      </p:ext>
    </p:extLst>
  </p:cSld>
  <p:clrMapOvr>
    <a:masterClrMapping/>
  </p:clrMapOvr>
  <mc:AlternateContent xmlns:mc="http://schemas.openxmlformats.org/markup-compatibility/2006" xmlns:p14="http://schemas.microsoft.com/office/powerpoint/2010/main">
    <mc:Choice Requires="p14">
      <p:transition spd="slow" p14:dur="2000" advTm="32145"/>
    </mc:Choice>
    <mc:Fallback xmlns="">
      <p:transition spd="slow" advTm="32145"/>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B023B1-DBC7-3D53-3168-801A02B3D237}"/>
            </a:ext>
          </a:extLst>
        </p:cNvPr>
        <p:cNvGrpSpPr/>
        <p:nvPr/>
      </p:nvGrpSpPr>
      <p:grpSpPr>
        <a:xfrm>
          <a:off x="0" y="0"/>
          <a:ext cx="0" cy="0"/>
          <a:chOff x="0" y="0"/>
          <a:chExt cx="0" cy="0"/>
        </a:xfrm>
      </p:grpSpPr>
      <p:pic>
        <p:nvPicPr>
          <p:cNvPr id="5" name="図 4"/>
          <p:cNvPicPr/>
          <p:nvPr/>
        </p:nvPicPr>
        <p:blipFill rotWithShape="1">
          <a:blip r:embed="rId4">
            <a:extLst>
              <a:ext uri="{28A0092B-C50C-407E-A947-70E740481C1C}">
                <a14:useLocalDpi xmlns:a14="http://schemas.microsoft.com/office/drawing/2010/main" val="0"/>
              </a:ext>
            </a:extLst>
          </a:blip>
          <a:srcRect t="10242"/>
          <a:stretch/>
        </p:blipFill>
        <p:spPr bwMode="auto">
          <a:xfrm>
            <a:off x="1174692" y="172882"/>
            <a:ext cx="10320622" cy="6685118"/>
          </a:xfrm>
          <a:prstGeom prst="rect">
            <a:avLst/>
          </a:prstGeom>
          <a:noFill/>
          <a:ln>
            <a:noFill/>
          </a:ln>
          <a:extLst>
            <a:ext uri="{53640926-AAD7-44D8-BBD7-CCE9431645EC}">
              <a14:shadowObscured xmlns:a14="http://schemas.microsoft.com/office/drawing/2010/main"/>
            </a:ext>
          </a:extLst>
        </p:spPr>
      </p:pic>
    </p:spTree>
    <p:custDataLst>
      <p:tags r:id="rId1"/>
    </p:custDataLst>
    <p:extLst>
      <p:ext uri="{BB962C8B-B14F-4D97-AF65-F5344CB8AC3E}">
        <p14:creationId xmlns:p14="http://schemas.microsoft.com/office/powerpoint/2010/main" val="2394803587"/>
      </p:ext>
    </p:extLst>
  </p:cSld>
  <p:clrMapOvr>
    <a:masterClrMapping/>
  </p:clrMapOvr>
  <mc:AlternateContent xmlns:mc="http://schemas.openxmlformats.org/markup-compatibility/2006" xmlns:p14="http://schemas.microsoft.com/office/powerpoint/2010/main">
    <mc:Choice Requires="p14">
      <p:transition spd="slow" p14:dur="2000" advTm="32145"/>
    </mc:Choice>
    <mc:Fallback xmlns="">
      <p:transition spd="slow" advTm="32145"/>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05C84C8-5AE3-F3EF-99FD-2C1541FE0354}"/>
              </a:ext>
            </a:extLst>
          </p:cNvPr>
          <p:cNvSpPr>
            <a:spLocks noGrp="1"/>
          </p:cNvSpPr>
          <p:nvPr>
            <p:ph type="title"/>
          </p:nvPr>
        </p:nvSpPr>
        <p:spPr>
          <a:xfrm>
            <a:off x="0" y="0"/>
            <a:ext cx="12192000" cy="1325563"/>
          </a:xfrm>
          <a:solidFill>
            <a:schemeClr val="accent6"/>
          </a:solidFill>
        </p:spPr>
        <p:txBody>
          <a:bodyPr/>
          <a:lstStyle/>
          <a:p>
            <a:r>
              <a:rPr lang="en-US" altLang="ja-JP" dirty="0">
                <a:solidFill>
                  <a:schemeClr val="bg1"/>
                </a:solidFill>
                <a:latin typeface="BIZ UDPゴシック" panose="020B0400000000000000" pitchFamily="50" charset="-128"/>
                <a:ea typeface="BIZ UDPゴシック" panose="020B0400000000000000" pitchFamily="50" charset="-128"/>
              </a:rPr>
              <a:t>[</a:t>
            </a:r>
            <a:r>
              <a:rPr lang="ja-JP" altLang="en-US" dirty="0">
                <a:solidFill>
                  <a:schemeClr val="bg1"/>
                </a:solidFill>
                <a:latin typeface="BIZ UDPゴシック" panose="020B0400000000000000" pitchFamily="50" charset="-128"/>
                <a:ea typeface="BIZ UDPゴシック" panose="020B0400000000000000" pitchFamily="50" charset="-128"/>
              </a:rPr>
              <a:t>課題１</a:t>
            </a:r>
            <a:r>
              <a:rPr lang="en-US" altLang="ja-JP" dirty="0">
                <a:solidFill>
                  <a:schemeClr val="bg1"/>
                </a:solidFill>
                <a:latin typeface="BIZ UDPゴシック" panose="020B0400000000000000" pitchFamily="50" charset="-128"/>
                <a:ea typeface="BIZ UDPゴシック" panose="020B0400000000000000" pitchFamily="50" charset="-128"/>
              </a:rPr>
              <a:t>]</a:t>
            </a:r>
            <a:r>
              <a:rPr lang="ja-JP" altLang="en-US" dirty="0">
                <a:solidFill>
                  <a:schemeClr val="bg1"/>
                </a:solidFill>
                <a:latin typeface="BIZ UDPゴシック" panose="020B0400000000000000" pitchFamily="50" charset="-128"/>
                <a:ea typeface="BIZ UDPゴシック" panose="020B0400000000000000" pitchFamily="50" charset="-128"/>
              </a:rPr>
              <a:t>に取り組む（個人）</a:t>
            </a:r>
            <a:endParaRPr kumimoji="1" lang="ja-JP" altLang="en-US" dirty="0">
              <a:solidFill>
                <a:schemeClr val="bg1"/>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2B7A36CD-CECE-D640-323F-9FF3BB988117}"/>
              </a:ext>
            </a:extLst>
          </p:cNvPr>
          <p:cNvSpPr txBox="1"/>
          <p:nvPr/>
        </p:nvSpPr>
        <p:spPr>
          <a:xfrm>
            <a:off x="198699" y="1758055"/>
            <a:ext cx="11794602" cy="2373470"/>
          </a:xfrm>
          <a:prstGeom prst="rect">
            <a:avLst/>
          </a:prstGeom>
          <a:noFill/>
        </p:spPr>
        <p:txBody>
          <a:bodyPr wrap="square" rtlCol="0">
            <a:spAutoFit/>
          </a:bodyPr>
          <a:lstStyle/>
          <a:p>
            <a:pPr>
              <a:lnSpc>
                <a:spcPct val="150000"/>
              </a:lnSpc>
            </a:pPr>
            <a:r>
              <a:rPr kumimoji="1" lang="ja-JP" altLang="en-US" sz="5400" dirty="0">
                <a:latin typeface="BIZ UDPゴシック" panose="020B0400000000000000" pitchFamily="50" charset="-128"/>
                <a:ea typeface="BIZ UDPゴシック" panose="020B0400000000000000" pitchFamily="50" charset="-128"/>
              </a:rPr>
              <a:t>マンダラートを使って、</a:t>
            </a:r>
            <a:r>
              <a:rPr lang="ja-JP" altLang="en-US" sz="5400" dirty="0">
                <a:latin typeface="BIZ UDPゴシック" panose="020B0400000000000000" pitchFamily="50" charset="-128"/>
                <a:ea typeface="BIZ UDPゴシック" panose="020B0400000000000000" pitchFamily="50" charset="-128"/>
              </a:rPr>
              <a:t>興味があること</a:t>
            </a:r>
            <a:r>
              <a:rPr kumimoji="1" lang="ja-JP" altLang="en-US" sz="5400" dirty="0">
                <a:latin typeface="BIZ UDPゴシック" panose="020B0400000000000000" pitchFamily="50" charset="-128"/>
                <a:ea typeface="BIZ UDPゴシック" panose="020B0400000000000000" pitchFamily="50" charset="-128"/>
              </a:rPr>
              <a:t>をワークシートに書き出してみよう。</a:t>
            </a:r>
            <a:endParaRPr kumimoji="1" lang="en-US" altLang="ja-JP" sz="54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326017626"/>
      </p:ext>
    </p:extLst>
  </p:cSld>
  <p:clrMapOvr>
    <a:masterClrMapping/>
  </p:clrMapOvr>
  <mc:AlternateContent xmlns:mc="http://schemas.openxmlformats.org/markup-compatibility/2006" xmlns:p14="http://schemas.microsoft.com/office/powerpoint/2010/main">
    <mc:Choice Requires="p14">
      <p:transition spd="slow" p14:dur="2000" advTm="3166"/>
    </mc:Choice>
    <mc:Fallback xmlns="">
      <p:transition spd="slow" advTm="3166"/>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05C84C8-5AE3-F3EF-99FD-2C1541FE0354}"/>
              </a:ext>
            </a:extLst>
          </p:cNvPr>
          <p:cNvSpPr>
            <a:spLocks noGrp="1"/>
          </p:cNvSpPr>
          <p:nvPr>
            <p:ph type="title"/>
          </p:nvPr>
        </p:nvSpPr>
        <p:spPr>
          <a:xfrm>
            <a:off x="0" y="0"/>
            <a:ext cx="12192000" cy="1325563"/>
          </a:xfrm>
          <a:solidFill>
            <a:schemeClr val="accent6"/>
          </a:solidFill>
        </p:spPr>
        <p:txBody>
          <a:bodyPr/>
          <a:lstStyle/>
          <a:p>
            <a:r>
              <a:rPr kumimoji="1" lang="en-US" altLang="ja-JP" dirty="0">
                <a:solidFill>
                  <a:schemeClr val="bg1"/>
                </a:solidFill>
                <a:latin typeface="BIZ UDPゴシック" panose="020B0400000000000000" pitchFamily="50" charset="-128"/>
                <a:ea typeface="BIZ UDPゴシック" panose="020B0400000000000000" pitchFamily="50" charset="-128"/>
              </a:rPr>
              <a:t>[</a:t>
            </a:r>
            <a:r>
              <a:rPr kumimoji="1" lang="ja-JP" altLang="en-US" dirty="0">
                <a:solidFill>
                  <a:schemeClr val="bg1"/>
                </a:solidFill>
                <a:latin typeface="BIZ UDPゴシック" panose="020B0400000000000000" pitchFamily="50" charset="-128"/>
                <a:ea typeface="BIZ UDPゴシック" panose="020B0400000000000000" pitchFamily="50" charset="-128"/>
              </a:rPr>
              <a:t>課題２</a:t>
            </a:r>
            <a:r>
              <a:rPr kumimoji="1" lang="en-US" altLang="ja-JP" dirty="0">
                <a:solidFill>
                  <a:schemeClr val="bg1"/>
                </a:solidFill>
                <a:latin typeface="BIZ UDPゴシック" panose="020B0400000000000000" pitchFamily="50" charset="-128"/>
                <a:ea typeface="BIZ UDPゴシック" panose="020B0400000000000000" pitchFamily="50" charset="-128"/>
              </a:rPr>
              <a:t>]</a:t>
            </a:r>
            <a:r>
              <a:rPr kumimoji="1" lang="ja-JP" altLang="en-US" dirty="0">
                <a:solidFill>
                  <a:schemeClr val="bg1"/>
                </a:solidFill>
                <a:latin typeface="BIZ UDPゴシック" panose="020B0400000000000000" pitchFamily="50" charset="-128"/>
                <a:ea typeface="BIZ UDPゴシック" panose="020B0400000000000000" pitchFamily="50" charset="-128"/>
              </a:rPr>
              <a:t>振り返り</a:t>
            </a:r>
          </a:p>
        </p:txBody>
      </p:sp>
      <p:sp>
        <p:nvSpPr>
          <p:cNvPr id="4" name="テキスト ボックス 3">
            <a:extLst>
              <a:ext uri="{FF2B5EF4-FFF2-40B4-BE49-F238E27FC236}">
                <a16:creationId xmlns:a16="http://schemas.microsoft.com/office/drawing/2014/main" id="{2B7A36CD-CECE-D640-323F-9FF3BB988117}"/>
              </a:ext>
            </a:extLst>
          </p:cNvPr>
          <p:cNvSpPr txBox="1"/>
          <p:nvPr/>
        </p:nvSpPr>
        <p:spPr>
          <a:xfrm>
            <a:off x="420756" y="1619159"/>
            <a:ext cx="11350487" cy="2626938"/>
          </a:xfrm>
          <a:prstGeom prst="rect">
            <a:avLst/>
          </a:prstGeom>
          <a:noFill/>
        </p:spPr>
        <p:txBody>
          <a:bodyPr wrap="square" rtlCol="0">
            <a:spAutoFit/>
          </a:bodyPr>
          <a:lstStyle/>
          <a:p>
            <a:pPr>
              <a:lnSpc>
                <a:spcPct val="150000"/>
              </a:lnSpc>
            </a:pPr>
            <a:r>
              <a:rPr kumimoji="1" lang="ja-JP" altLang="en-US" sz="6000" dirty="0">
                <a:latin typeface="BIZ UDPゴシック" panose="020B0400000000000000" pitchFamily="50" charset="-128"/>
                <a:ea typeface="BIZ UDPゴシック" panose="020B0400000000000000" pitchFamily="50" charset="-128"/>
              </a:rPr>
              <a:t>今日の振り返りを記入しましょう。</a:t>
            </a:r>
            <a:endParaRPr kumimoji="1" lang="en-US" altLang="ja-JP" sz="6000" dirty="0">
              <a:latin typeface="BIZ UDPゴシック" panose="020B0400000000000000" pitchFamily="50" charset="-128"/>
              <a:ea typeface="BIZ UDPゴシック" panose="020B0400000000000000" pitchFamily="50" charset="-128"/>
            </a:endParaRPr>
          </a:p>
          <a:p>
            <a:pPr>
              <a:lnSpc>
                <a:spcPct val="150000"/>
              </a:lnSpc>
            </a:pPr>
            <a:r>
              <a:rPr lang="ja-JP" altLang="en-US" sz="6000" dirty="0">
                <a:latin typeface="BIZ UDPゴシック" panose="020B0400000000000000" pitchFamily="50" charset="-128"/>
                <a:ea typeface="BIZ UDPゴシック" panose="020B0400000000000000" pitchFamily="50" charset="-128"/>
              </a:rPr>
              <a:t>→本日、ワークシートは回収です。</a:t>
            </a:r>
            <a:endParaRPr lang="en-US" altLang="ja-JP" sz="60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761903208"/>
      </p:ext>
    </p:extLst>
  </p:cSld>
  <p:clrMapOvr>
    <a:masterClrMapping/>
  </p:clrMapOvr>
  <mc:AlternateContent xmlns:mc="http://schemas.openxmlformats.org/markup-compatibility/2006" xmlns:p14="http://schemas.microsoft.com/office/powerpoint/2010/main">
    <mc:Choice Requires="p14">
      <p:transition spd="slow" p14:dur="2000" advTm="2316"/>
    </mc:Choice>
    <mc:Fallback xmlns="">
      <p:transition spd="slow" advTm="2316"/>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05C84C8-5AE3-F3EF-99FD-2C1541FE0354}"/>
              </a:ext>
            </a:extLst>
          </p:cNvPr>
          <p:cNvSpPr>
            <a:spLocks noGrp="1"/>
          </p:cNvSpPr>
          <p:nvPr>
            <p:ph type="title"/>
          </p:nvPr>
        </p:nvSpPr>
        <p:spPr>
          <a:xfrm>
            <a:off x="0" y="0"/>
            <a:ext cx="12192000" cy="1325563"/>
          </a:xfrm>
          <a:solidFill>
            <a:schemeClr val="accent6"/>
          </a:solidFill>
        </p:spPr>
        <p:txBody>
          <a:bodyPr/>
          <a:lstStyle/>
          <a:p>
            <a:r>
              <a:rPr lang="en-US" altLang="ja-JP" dirty="0">
                <a:solidFill>
                  <a:schemeClr val="bg1"/>
                </a:solidFill>
                <a:latin typeface="BIZ UDPゴシック" panose="020B0400000000000000" pitchFamily="50" charset="-128"/>
                <a:ea typeface="BIZ UDPゴシック" panose="020B0400000000000000" pitchFamily="50" charset="-128"/>
              </a:rPr>
              <a:t>[</a:t>
            </a:r>
            <a:r>
              <a:rPr lang="ja-JP" altLang="en-US" dirty="0">
                <a:solidFill>
                  <a:schemeClr val="bg1"/>
                </a:solidFill>
                <a:latin typeface="BIZ UDPゴシック" panose="020B0400000000000000" pitchFamily="50" charset="-128"/>
                <a:ea typeface="BIZ UDPゴシック" panose="020B0400000000000000" pitchFamily="50" charset="-128"/>
              </a:rPr>
              <a:t>振り返りのポイント</a:t>
            </a:r>
            <a:r>
              <a:rPr lang="en-US" altLang="ja-JP" dirty="0">
                <a:solidFill>
                  <a:schemeClr val="bg1"/>
                </a:solidFill>
                <a:latin typeface="BIZ UDPゴシック" panose="020B0400000000000000" pitchFamily="50" charset="-128"/>
                <a:ea typeface="BIZ UDPゴシック" panose="020B0400000000000000" pitchFamily="50" charset="-128"/>
              </a:rPr>
              <a:t>]</a:t>
            </a:r>
            <a:endParaRPr kumimoji="1" lang="ja-JP" altLang="en-US" dirty="0">
              <a:solidFill>
                <a:schemeClr val="bg1"/>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2B7A36CD-CECE-D640-323F-9FF3BB988117}"/>
              </a:ext>
            </a:extLst>
          </p:cNvPr>
          <p:cNvSpPr txBox="1"/>
          <p:nvPr/>
        </p:nvSpPr>
        <p:spPr>
          <a:xfrm>
            <a:off x="384720" y="1688607"/>
            <a:ext cx="11422559" cy="6112955"/>
          </a:xfrm>
          <a:prstGeom prst="rect">
            <a:avLst/>
          </a:prstGeom>
          <a:noFill/>
        </p:spPr>
        <p:txBody>
          <a:bodyPr wrap="square" rtlCol="0">
            <a:spAutoFit/>
          </a:bodyPr>
          <a:lstStyle/>
          <a:p>
            <a:pPr>
              <a:lnSpc>
                <a:spcPct val="150000"/>
              </a:lnSpc>
            </a:pPr>
            <a:r>
              <a:rPr lang="ja-JP" altLang="en-US" sz="5400" dirty="0">
                <a:latin typeface="BIZ UDPゴシック" panose="020B0400000000000000" pitchFamily="50" charset="-128"/>
                <a:ea typeface="BIZ UDPゴシック" panose="020B0400000000000000" pitchFamily="50" charset="-128"/>
              </a:rPr>
              <a:t>①マンダラートを振り返り、自身の興味関心の共通点など見つけよう。</a:t>
            </a:r>
            <a:endParaRPr lang="en-US" altLang="ja-JP" sz="5400" dirty="0">
              <a:latin typeface="BIZ UDPゴシック" panose="020B0400000000000000" pitchFamily="50" charset="-128"/>
              <a:ea typeface="BIZ UDPゴシック" panose="020B0400000000000000" pitchFamily="50" charset="-128"/>
            </a:endParaRPr>
          </a:p>
          <a:p>
            <a:pPr>
              <a:lnSpc>
                <a:spcPct val="150000"/>
              </a:lnSpc>
            </a:pPr>
            <a:r>
              <a:rPr lang="ja-JP" altLang="en-US" sz="5400" dirty="0">
                <a:latin typeface="BIZ UDPゴシック" panose="020B0400000000000000" pitchFamily="50" charset="-128"/>
                <a:ea typeface="BIZ UDPゴシック" panose="020B0400000000000000" pitchFamily="50" charset="-128"/>
              </a:rPr>
              <a:t>②新たに気になったキーワードで疑問をつくってみよう</a:t>
            </a:r>
            <a:endParaRPr lang="en-US" altLang="ja-JP" sz="5400" dirty="0">
              <a:latin typeface="BIZ UDPゴシック" panose="020B0400000000000000" pitchFamily="50" charset="-128"/>
              <a:ea typeface="BIZ UDPゴシック" panose="020B0400000000000000" pitchFamily="50" charset="-128"/>
            </a:endParaRPr>
          </a:p>
          <a:p>
            <a:pPr>
              <a:lnSpc>
                <a:spcPct val="150000"/>
              </a:lnSpc>
            </a:pPr>
            <a:endParaRPr lang="en-US" altLang="ja-JP" sz="54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833902589"/>
      </p:ext>
    </p:extLst>
  </p:cSld>
  <p:clrMapOvr>
    <a:masterClrMapping/>
  </p:clrMapOvr>
  <mc:AlternateContent xmlns:mc="http://schemas.openxmlformats.org/markup-compatibility/2006" xmlns:p14="http://schemas.microsoft.com/office/powerpoint/2010/main">
    <mc:Choice Requires="p14">
      <p:transition spd="slow" p14:dur="2000" advTm="1796"/>
    </mc:Choice>
    <mc:Fallback xmlns="">
      <p:transition spd="slow" advTm="1796"/>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05C84C8-5AE3-F3EF-99FD-2C1541FE0354}"/>
              </a:ext>
            </a:extLst>
          </p:cNvPr>
          <p:cNvSpPr>
            <a:spLocks noGrp="1"/>
          </p:cNvSpPr>
          <p:nvPr>
            <p:ph type="title"/>
          </p:nvPr>
        </p:nvSpPr>
        <p:spPr>
          <a:xfrm>
            <a:off x="0" y="0"/>
            <a:ext cx="12192000" cy="1325563"/>
          </a:xfrm>
          <a:solidFill>
            <a:schemeClr val="accent6"/>
          </a:solidFill>
        </p:spPr>
        <p:txBody>
          <a:bodyPr/>
          <a:lstStyle/>
          <a:p>
            <a:r>
              <a:rPr lang="en-US" altLang="ja-JP" dirty="0">
                <a:solidFill>
                  <a:schemeClr val="bg1"/>
                </a:solidFill>
                <a:latin typeface="BIZ UDPゴシック" panose="020B0400000000000000" pitchFamily="50" charset="-128"/>
                <a:ea typeface="BIZ UDPゴシック" panose="020B0400000000000000" pitchFamily="50" charset="-128"/>
              </a:rPr>
              <a:t>[</a:t>
            </a:r>
            <a:r>
              <a:rPr lang="ja-JP" altLang="en-US" dirty="0">
                <a:solidFill>
                  <a:schemeClr val="bg1"/>
                </a:solidFill>
                <a:latin typeface="BIZ UDPゴシック" panose="020B0400000000000000" pitchFamily="50" charset="-128"/>
                <a:ea typeface="BIZ UDPゴシック" panose="020B0400000000000000" pitchFamily="50" charset="-128"/>
              </a:rPr>
              <a:t>課題３</a:t>
            </a:r>
            <a:r>
              <a:rPr lang="en-US" altLang="ja-JP" dirty="0">
                <a:solidFill>
                  <a:schemeClr val="bg1"/>
                </a:solidFill>
                <a:latin typeface="BIZ UDPゴシック" panose="020B0400000000000000" pitchFamily="50" charset="-128"/>
                <a:ea typeface="BIZ UDPゴシック" panose="020B0400000000000000" pitchFamily="50" charset="-128"/>
              </a:rPr>
              <a:t>]</a:t>
            </a:r>
            <a:r>
              <a:rPr lang="ja-JP" altLang="en-US" dirty="0">
                <a:solidFill>
                  <a:schemeClr val="bg1"/>
                </a:solidFill>
                <a:latin typeface="BIZ UDPゴシック" panose="020B0400000000000000" pitchFamily="50" charset="-128"/>
                <a:ea typeface="BIZ UDPゴシック" panose="020B0400000000000000" pitchFamily="50" charset="-128"/>
              </a:rPr>
              <a:t>に取り組む</a:t>
            </a:r>
            <a:endParaRPr kumimoji="1" lang="ja-JP" altLang="en-US" dirty="0">
              <a:solidFill>
                <a:schemeClr val="bg1"/>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2B7A36CD-CECE-D640-323F-9FF3BB988117}"/>
              </a:ext>
            </a:extLst>
          </p:cNvPr>
          <p:cNvSpPr txBox="1"/>
          <p:nvPr/>
        </p:nvSpPr>
        <p:spPr>
          <a:xfrm>
            <a:off x="150471" y="1688607"/>
            <a:ext cx="11794602" cy="2120068"/>
          </a:xfrm>
          <a:prstGeom prst="rect">
            <a:avLst/>
          </a:prstGeom>
          <a:noFill/>
        </p:spPr>
        <p:txBody>
          <a:bodyPr wrap="square" rtlCol="0">
            <a:spAutoFit/>
          </a:bodyPr>
          <a:lstStyle/>
          <a:p>
            <a:pPr>
              <a:lnSpc>
                <a:spcPct val="150000"/>
              </a:lnSpc>
            </a:pPr>
            <a:r>
              <a:rPr lang="ja-JP" altLang="en-US" sz="4800" dirty="0">
                <a:latin typeface="BIZ UDPゴシック" panose="020B0400000000000000" pitchFamily="50" charset="-128"/>
                <a:ea typeface="BIZ UDPゴシック" panose="020B0400000000000000" pitchFamily="50" charset="-128"/>
              </a:rPr>
              <a:t>　</a:t>
            </a:r>
            <a:r>
              <a:rPr lang="en-US" altLang="ja-JP" sz="4800" dirty="0">
                <a:latin typeface="BIZ UDPゴシック" panose="020B0400000000000000" pitchFamily="50" charset="-128"/>
                <a:ea typeface="BIZ UDPゴシック" panose="020B0400000000000000" pitchFamily="50" charset="-128"/>
              </a:rPr>
              <a:t>classroom</a:t>
            </a:r>
            <a:r>
              <a:rPr lang="ja-JP" altLang="en-US" sz="4800" dirty="0">
                <a:latin typeface="BIZ UDPゴシック" panose="020B0400000000000000" pitchFamily="50" charset="-128"/>
                <a:ea typeface="BIZ UDPゴシック" panose="020B0400000000000000" pitchFamily="50" charset="-128"/>
              </a:rPr>
              <a:t>「６２期</a:t>
            </a:r>
            <a:r>
              <a:rPr lang="en-US" altLang="ja-JP" sz="4800" dirty="0">
                <a:latin typeface="BIZ UDPゴシック" panose="020B0400000000000000" pitchFamily="50" charset="-128"/>
                <a:ea typeface="BIZ UDPゴシック" panose="020B0400000000000000" pitchFamily="50" charset="-128"/>
              </a:rPr>
              <a:t>SS</a:t>
            </a:r>
            <a:r>
              <a:rPr lang="ja-JP" altLang="en-US" sz="4800" dirty="0">
                <a:latin typeface="BIZ UDPゴシック" panose="020B0400000000000000" pitchFamily="50" charset="-128"/>
                <a:ea typeface="BIZ UDPゴシック" panose="020B0400000000000000" pitchFamily="50" charset="-128"/>
              </a:rPr>
              <a:t>課題探究」に入り、</a:t>
            </a:r>
            <a:endParaRPr lang="en-US" altLang="ja-JP" sz="4800" dirty="0">
              <a:latin typeface="BIZ UDPゴシック" panose="020B0400000000000000" pitchFamily="50" charset="-128"/>
              <a:ea typeface="BIZ UDPゴシック" panose="020B0400000000000000" pitchFamily="50" charset="-128"/>
            </a:endParaRPr>
          </a:p>
          <a:p>
            <a:pPr>
              <a:lnSpc>
                <a:spcPct val="150000"/>
              </a:lnSpc>
            </a:pPr>
            <a:r>
              <a:rPr lang="ja-JP" altLang="en-US" sz="4800" dirty="0">
                <a:latin typeface="BIZ UDPゴシック" panose="020B0400000000000000" pitchFamily="50" charset="-128"/>
                <a:ea typeface="BIZ UDPゴシック" panose="020B0400000000000000" pitchFamily="50" charset="-128"/>
              </a:rPr>
              <a:t>　 </a:t>
            </a:r>
            <a:r>
              <a:rPr kumimoji="1" lang="en-US" altLang="ja-JP" sz="4800" dirty="0">
                <a:latin typeface="BIZ UDPゴシック" panose="020B0400000000000000" pitchFamily="50" charset="-128"/>
                <a:ea typeface="BIZ UDPゴシック" panose="020B0400000000000000" pitchFamily="50" charset="-128"/>
              </a:rPr>
              <a:t>Google </a:t>
            </a:r>
            <a:r>
              <a:rPr lang="en-US" altLang="ja-JP" sz="4800" dirty="0">
                <a:latin typeface="BIZ UDPゴシック" panose="020B0400000000000000" pitchFamily="50" charset="-128"/>
                <a:ea typeface="BIZ UDPゴシック" panose="020B0400000000000000" pitchFamily="50" charset="-128"/>
              </a:rPr>
              <a:t>form</a:t>
            </a:r>
            <a:r>
              <a:rPr lang="ja-JP" altLang="en-US" sz="4800" dirty="0">
                <a:latin typeface="BIZ UDPゴシック" panose="020B0400000000000000" pitchFamily="50" charset="-128"/>
                <a:ea typeface="BIZ UDPゴシック" panose="020B0400000000000000" pitchFamily="50" charset="-128"/>
              </a:rPr>
              <a:t>のアンケートに回答する</a:t>
            </a:r>
            <a:endParaRPr kumimoji="1" lang="en-US" altLang="ja-JP" sz="4800" dirty="0">
              <a:latin typeface="BIZ UDPゴシック" panose="020B0400000000000000" pitchFamily="50" charset="-128"/>
              <a:ea typeface="BIZ UDPゴシック" panose="020B0400000000000000" pitchFamily="50" charset="-128"/>
            </a:endParaRPr>
          </a:p>
        </p:txBody>
      </p:sp>
      <p:sp>
        <p:nvSpPr>
          <p:cNvPr id="3" name="Rectangle 1">
            <a:extLst>
              <a:ext uri="{FF2B5EF4-FFF2-40B4-BE49-F238E27FC236}">
                <a16:creationId xmlns:a16="http://schemas.microsoft.com/office/drawing/2014/main" id="{2E0B403B-7534-BC2A-99D1-C5D142703799}"/>
              </a:ext>
            </a:extLst>
          </p:cNvPr>
          <p:cNvSpPr>
            <a:spLocks noChangeArrowheads="1"/>
          </p:cNvSpPr>
          <p:nvPr/>
        </p:nvSpPr>
        <p:spPr bwMode="auto">
          <a:xfrm>
            <a:off x="152400" y="15240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1A73E8"/>
                </a:solidFill>
                <a:effectLst/>
                <a:latin typeface="Roboto" panose="02000000000000000000" pitchFamily="2" charset="0"/>
                <a:ea typeface="Google Sans"/>
              </a:rPr>
              <a:t>jugz3q3u</a:t>
            </a:r>
            <a:endParaRPr kumimoji="0" lang="ja-JP" altLang="ja-JP" sz="900" b="0" i="0" u="none" strike="noStrike" cap="none" normalizeH="0" baseline="0">
              <a:ln>
                <a:noFill/>
              </a:ln>
              <a:solidFill>
                <a:schemeClr val="tx1"/>
              </a:solidFill>
              <a:effectLst/>
              <a:latin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DD018D61-1E09-072A-6612-8A364BAA3E35}"/>
              </a:ext>
            </a:extLst>
          </p:cNvPr>
          <p:cNvSpPr>
            <a:spLocks noChangeArrowheads="1"/>
          </p:cNvSpPr>
          <p:nvPr/>
        </p:nvSpPr>
        <p:spPr bwMode="auto">
          <a:xfrm>
            <a:off x="152400" y="152400"/>
            <a:ext cx="635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chemeClr val="tx1"/>
                </a:solidFill>
                <a:effectLst/>
                <a:latin typeface="Roboto" panose="02000000000000000000" pitchFamily="2" charset="0"/>
              </a:rPr>
              <a:t>表示</a:t>
            </a:r>
            <a:endParaRPr kumimoji="0" lang="ja-JP" altLang="ja-JP"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chemeClr val="tx1"/>
                </a:solidFill>
                <a:effectLst/>
                <a:latin typeface="Roboto" panose="02000000000000000000" pitchFamily="2" charset="0"/>
              </a:rPr>
              <a:t/>
            </a:r>
            <a:br>
              <a:rPr kumimoji="0" lang="ja-JP" altLang="ja-JP" sz="900" b="0" i="0" u="none" strike="noStrike" cap="none" normalizeH="0" baseline="0">
                <a:ln>
                  <a:noFill/>
                </a:ln>
                <a:solidFill>
                  <a:schemeClr val="tx1"/>
                </a:solidFill>
                <a:effectLst/>
                <a:latin typeface="Roboto" panose="02000000000000000000" pitchFamily="2" charset="0"/>
              </a:rPr>
            </a:br>
            <a:endParaRPr kumimoji="0" lang="ja-JP" altLang="ja-JP"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9481672"/>
      </p:ext>
    </p:extLst>
  </p:cSld>
  <p:clrMapOvr>
    <a:masterClrMapping/>
  </p:clrMapOvr>
  <mc:AlternateContent xmlns:mc="http://schemas.openxmlformats.org/markup-compatibility/2006" xmlns:p14="http://schemas.microsoft.com/office/powerpoint/2010/main">
    <mc:Choice Requires="p14">
      <p:transition spd="slow" p14:dur="2000" advTm="2525"/>
    </mc:Choice>
    <mc:Fallback xmlns="">
      <p:transition spd="slow" advTm="2525"/>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9C5EA4-3EB9-157B-4D29-655F956464EA}"/>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5C0C15CA-F796-BBB3-9996-8FF6789DDA9E}"/>
              </a:ext>
            </a:extLst>
          </p:cNvPr>
          <p:cNvSpPr>
            <a:spLocks noGrp="1"/>
          </p:cNvSpPr>
          <p:nvPr>
            <p:ph type="title"/>
          </p:nvPr>
        </p:nvSpPr>
        <p:spPr>
          <a:xfrm>
            <a:off x="0" y="0"/>
            <a:ext cx="12192000" cy="1325563"/>
          </a:xfrm>
          <a:solidFill>
            <a:schemeClr val="accent6"/>
          </a:solidFill>
        </p:spPr>
        <p:txBody>
          <a:bodyPr/>
          <a:lstStyle/>
          <a:p>
            <a:r>
              <a:rPr kumimoji="1" lang="ja-JP" altLang="en-US" dirty="0">
                <a:solidFill>
                  <a:schemeClr val="bg1"/>
                </a:solidFill>
                <a:latin typeface="BIZ UDPゴシック" panose="020B0400000000000000" pitchFamily="50" charset="-128"/>
                <a:ea typeface="BIZ UDPゴシック" panose="020B0400000000000000" pitchFamily="50" charset="-128"/>
              </a:rPr>
              <a:t>　次回からの予定</a:t>
            </a:r>
          </a:p>
        </p:txBody>
      </p:sp>
      <p:sp>
        <p:nvSpPr>
          <p:cNvPr id="4" name="テキスト ボックス 3">
            <a:extLst>
              <a:ext uri="{FF2B5EF4-FFF2-40B4-BE49-F238E27FC236}">
                <a16:creationId xmlns:a16="http://schemas.microsoft.com/office/drawing/2014/main" id="{F2378445-F438-938A-97F3-75B730B54FEE}"/>
              </a:ext>
            </a:extLst>
          </p:cNvPr>
          <p:cNvSpPr txBox="1"/>
          <p:nvPr/>
        </p:nvSpPr>
        <p:spPr>
          <a:xfrm>
            <a:off x="551596" y="1537595"/>
            <a:ext cx="11508545" cy="4998035"/>
          </a:xfrm>
          <a:prstGeom prst="rect">
            <a:avLst/>
          </a:prstGeom>
          <a:noFill/>
        </p:spPr>
        <p:txBody>
          <a:bodyPr wrap="square" rtlCol="0">
            <a:spAutoFit/>
          </a:bodyPr>
          <a:lstStyle/>
          <a:p>
            <a:pPr>
              <a:lnSpc>
                <a:spcPct val="150000"/>
              </a:lnSpc>
            </a:pPr>
            <a:r>
              <a:rPr lang="ja-JP" altLang="en-US" sz="4400" dirty="0">
                <a:latin typeface="BIZ UDPゴシック" panose="020B0400000000000000" pitchFamily="50" charset="-128"/>
                <a:ea typeface="BIZ UDPゴシック" panose="020B0400000000000000" pitchFamily="50" charset="-128"/>
              </a:rPr>
              <a:t>３－</a:t>
            </a:r>
            <a:r>
              <a:rPr lang="en-US" altLang="ja-JP" sz="4400" dirty="0">
                <a:latin typeface="BIZ UDPゴシック" panose="020B0400000000000000" pitchFamily="50" charset="-128"/>
                <a:ea typeface="BIZ UDPゴシック" panose="020B0400000000000000" pitchFamily="50" charset="-128"/>
              </a:rPr>
              <a:t>A</a:t>
            </a:r>
            <a:r>
              <a:rPr lang="ja-JP" altLang="en-US" sz="4400" dirty="0">
                <a:latin typeface="BIZ UDPゴシック" panose="020B0400000000000000" pitchFamily="50" charset="-128"/>
                <a:ea typeface="BIZ UDPゴシック" panose="020B0400000000000000" pitchFamily="50" charset="-128"/>
              </a:rPr>
              <a:t>　数学分野</a:t>
            </a:r>
            <a:endParaRPr lang="en-US" altLang="ja-JP" sz="4400" dirty="0">
              <a:latin typeface="BIZ UDPゴシック" panose="020B0400000000000000" pitchFamily="50" charset="-128"/>
              <a:ea typeface="BIZ UDPゴシック" panose="020B0400000000000000" pitchFamily="50" charset="-128"/>
            </a:endParaRPr>
          </a:p>
          <a:p>
            <a:pPr>
              <a:lnSpc>
                <a:spcPct val="150000"/>
              </a:lnSpc>
            </a:pPr>
            <a:r>
              <a:rPr lang="ja-JP" altLang="en-US" sz="4400" dirty="0">
                <a:latin typeface="BIZ UDPゴシック" panose="020B0400000000000000" pitchFamily="50" charset="-128"/>
                <a:ea typeface="BIZ UDPゴシック" panose="020B0400000000000000" pitchFamily="50" charset="-128"/>
              </a:rPr>
              <a:t>３－</a:t>
            </a:r>
            <a:r>
              <a:rPr lang="en-US" altLang="ja-JP" sz="4400" dirty="0">
                <a:latin typeface="BIZ UDPゴシック" panose="020B0400000000000000" pitchFamily="50" charset="-128"/>
                <a:ea typeface="BIZ UDPゴシック" panose="020B0400000000000000" pitchFamily="50" charset="-128"/>
              </a:rPr>
              <a:t>B</a:t>
            </a:r>
            <a:r>
              <a:rPr lang="ja-JP" altLang="en-US" sz="4400" dirty="0">
                <a:latin typeface="BIZ UDPゴシック" panose="020B0400000000000000" pitchFamily="50" charset="-128"/>
                <a:ea typeface="BIZ UDPゴシック" panose="020B0400000000000000" pitchFamily="50" charset="-128"/>
              </a:rPr>
              <a:t>　化学分野　</a:t>
            </a:r>
            <a:endParaRPr lang="en-US" altLang="ja-JP" sz="4400" dirty="0">
              <a:latin typeface="BIZ UDPゴシック" panose="020B0400000000000000" pitchFamily="50" charset="-128"/>
              <a:ea typeface="BIZ UDPゴシック" panose="020B0400000000000000" pitchFamily="50" charset="-128"/>
            </a:endParaRPr>
          </a:p>
          <a:p>
            <a:pPr>
              <a:lnSpc>
                <a:spcPct val="150000"/>
              </a:lnSpc>
            </a:pPr>
            <a:r>
              <a:rPr lang="ja-JP" altLang="en-US" sz="4400" dirty="0">
                <a:latin typeface="BIZ UDPゴシック" panose="020B0400000000000000" pitchFamily="50" charset="-128"/>
                <a:ea typeface="BIZ UDPゴシック" panose="020B0400000000000000" pitchFamily="50" charset="-128"/>
              </a:rPr>
              <a:t>３－</a:t>
            </a:r>
            <a:r>
              <a:rPr lang="en-US" altLang="ja-JP" sz="4400" dirty="0">
                <a:latin typeface="BIZ UDPゴシック" panose="020B0400000000000000" pitchFamily="50" charset="-128"/>
                <a:ea typeface="BIZ UDPゴシック" panose="020B0400000000000000" pitchFamily="50" charset="-128"/>
              </a:rPr>
              <a:t>C</a:t>
            </a:r>
            <a:r>
              <a:rPr lang="ja-JP" altLang="en-US" sz="4400" dirty="0">
                <a:latin typeface="BIZ UDPゴシック" panose="020B0400000000000000" pitchFamily="50" charset="-128"/>
                <a:ea typeface="BIZ UDPゴシック" panose="020B0400000000000000" pitchFamily="50" charset="-128"/>
              </a:rPr>
              <a:t>　物理分野</a:t>
            </a:r>
            <a:endParaRPr lang="en-US" altLang="ja-JP" sz="4400" dirty="0">
              <a:latin typeface="BIZ UDPゴシック" panose="020B0400000000000000" pitchFamily="50" charset="-128"/>
              <a:ea typeface="BIZ UDPゴシック" panose="020B0400000000000000" pitchFamily="50" charset="-128"/>
            </a:endParaRPr>
          </a:p>
          <a:p>
            <a:pPr>
              <a:lnSpc>
                <a:spcPct val="150000"/>
              </a:lnSpc>
            </a:pPr>
            <a:r>
              <a:rPr kumimoji="1" lang="ja-JP" altLang="en-US" sz="4400" dirty="0">
                <a:latin typeface="BIZ UDPゴシック" panose="020B0400000000000000" pitchFamily="50" charset="-128"/>
                <a:ea typeface="BIZ UDPゴシック" panose="020B0400000000000000" pitchFamily="50" charset="-128"/>
              </a:rPr>
              <a:t>３－</a:t>
            </a:r>
            <a:r>
              <a:rPr kumimoji="1" lang="en-US" altLang="ja-JP" sz="4400" dirty="0">
                <a:latin typeface="BIZ UDPゴシック" panose="020B0400000000000000" pitchFamily="50" charset="-128"/>
                <a:ea typeface="BIZ UDPゴシック" panose="020B0400000000000000" pitchFamily="50" charset="-128"/>
              </a:rPr>
              <a:t>D</a:t>
            </a:r>
            <a:r>
              <a:rPr lang="ja-JP" altLang="en-US" sz="4400" dirty="0">
                <a:latin typeface="BIZ UDPゴシック" panose="020B0400000000000000" pitchFamily="50" charset="-128"/>
                <a:ea typeface="BIZ UDPゴシック" panose="020B0400000000000000" pitchFamily="50" charset="-128"/>
              </a:rPr>
              <a:t>　</a:t>
            </a:r>
            <a:r>
              <a:rPr kumimoji="1" lang="ja-JP" altLang="en-US" sz="4400" dirty="0">
                <a:latin typeface="BIZ UDPゴシック" panose="020B0400000000000000" pitchFamily="50" charset="-128"/>
                <a:ea typeface="BIZ UDPゴシック" panose="020B0400000000000000" pitchFamily="50" charset="-128"/>
              </a:rPr>
              <a:t>情報収集</a:t>
            </a:r>
            <a:endParaRPr kumimoji="1" lang="en-US" altLang="ja-JP" sz="4400" dirty="0">
              <a:latin typeface="BIZ UDPゴシック" panose="020B0400000000000000" pitchFamily="50" charset="-128"/>
              <a:ea typeface="BIZ UDPゴシック" panose="020B0400000000000000" pitchFamily="50" charset="-128"/>
            </a:endParaRPr>
          </a:p>
          <a:p>
            <a:pPr>
              <a:lnSpc>
                <a:spcPct val="150000"/>
              </a:lnSpc>
            </a:pPr>
            <a:r>
              <a:rPr lang="ja-JP" altLang="en-US" sz="4400" dirty="0">
                <a:latin typeface="BIZ UDPゴシック" panose="020B0400000000000000" pitchFamily="50" charset="-128"/>
                <a:ea typeface="BIZ UDPゴシック" panose="020B0400000000000000" pitchFamily="50" charset="-128"/>
              </a:rPr>
              <a:t>　　　クラスごとに講座分かれて行います。</a:t>
            </a:r>
            <a:endParaRPr lang="en-US" altLang="ja-JP" sz="44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660709031"/>
      </p:ext>
    </p:extLst>
  </p:cSld>
  <p:clrMapOvr>
    <a:masterClrMapping/>
  </p:clrMapOvr>
  <mc:AlternateContent xmlns:mc="http://schemas.openxmlformats.org/markup-compatibility/2006" xmlns:p14="http://schemas.microsoft.com/office/powerpoint/2010/main">
    <mc:Choice Requires="p14">
      <p:transition spd="slow" p14:dur="2000" advTm="1234"/>
    </mc:Choice>
    <mc:Fallback xmlns="">
      <p:transition spd="slow" advTm="1234"/>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05C84C8-5AE3-F3EF-99FD-2C1541FE0354}"/>
              </a:ext>
            </a:extLst>
          </p:cNvPr>
          <p:cNvSpPr>
            <a:spLocks noGrp="1"/>
          </p:cNvSpPr>
          <p:nvPr>
            <p:ph type="title"/>
          </p:nvPr>
        </p:nvSpPr>
        <p:spPr>
          <a:xfrm>
            <a:off x="0" y="0"/>
            <a:ext cx="12192000" cy="1325563"/>
          </a:xfrm>
          <a:solidFill>
            <a:schemeClr val="accent6"/>
          </a:solidFill>
        </p:spPr>
        <p:txBody>
          <a:bodyPr/>
          <a:lstStyle/>
          <a:p>
            <a:r>
              <a:rPr kumimoji="1" lang="ja-JP" altLang="en-US" dirty="0">
                <a:solidFill>
                  <a:schemeClr val="bg1"/>
                </a:solidFill>
                <a:latin typeface="BIZ UDPゴシック" panose="020B0400000000000000" pitchFamily="50" charset="-128"/>
                <a:ea typeface="BIZ UDPゴシック" panose="020B0400000000000000" pitchFamily="50" charset="-128"/>
              </a:rPr>
              <a:t>　本日のテーマ</a:t>
            </a:r>
          </a:p>
        </p:txBody>
      </p:sp>
      <p:sp>
        <p:nvSpPr>
          <p:cNvPr id="4" name="テキスト ボックス 3">
            <a:extLst>
              <a:ext uri="{FF2B5EF4-FFF2-40B4-BE49-F238E27FC236}">
                <a16:creationId xmlns:a16="http://schemas.microsoft.com/office/drawing/2014/main" id="{2B7A36CD-CECE-D640-323F-9FF3BB988117}"/>
              </a:ext>
            </a:extLst>
          </p:cNvPr>
          <p:cNvSpPr txBox="1"/>
          <p:nvPr/>
        </p:nvSpPr>
        <p:spPr>
          <a:xfrm>
            <a:off x="314735" y="1814968"/>
            <a:ext cx="11562530" cy="3228063"/>
          </a:xfrm>
          <a:prstGeom prst="rect">
            <a:avLst/>
          </a:prstGeom>
          <a:noFill/>
        </p:spPr>
        <p:txBody>
          <a:bodyPr wrap="square" rtlCol="0">
            <a:spAutoFit/>
          </a:bodyPr>
          <a:lstStyle/>
          <a:p>
            <a:pPr>
              <a:lnSpc>
                <a:spcPct val="150000"/>
              </a:lnSpc>
            </a:pPr>
            <a:r>
              <a:rPr lang="ja-JP" altLang="en-US" sz="4800" dirty="0">
                <a:latin typeface="BIZ UDPゴシック" panose="020B0400000000000000" pitchFamily="50" charset="-128"/>
                <a:ea typeface="BIZ UDPゴシック" panose="020B0400000000000000" pitchFamily="50" charset="-128"/>
              </a:rPr>
              <a:t>①実現可能性を判断する視点を知る</a:t>
            </a:r>
            <a:endParaRPr lang="en-US" altLang="ja-JP" sz="4800" dirty="0">
              <a:latin typeface="BIZ UDPゴシック" panose="020B0400000000000000" pitchFamily="50" charset="-128"/>
              <a:ea typeface="BIZ UDPゴシック" panose="020B0400000000000000" pitchFamily="50" charset="-128"/>
            </a:endParaRPr>
          </a:p>
          <a:p>
            <a:pPr>
              <a:lnSpc>
                <a:spcPct val="150000"/>
              </a:lnSpc>
            </a:pPr>
            <a:r>
              <a:rPr lang="ja-JP" altLang="en-US" sz="4800" dirty="0">
                <a:latin typeface="BIZ UDPゴシック" panose="020B0400000000000000" pitchFamily="50" charset="-128"/>
                <a:ea typeface="BIZ UDPゴシック" panose="020B0400000000000000" pitchFamily="50" charset="-128"/>
              </a:rPr>
              <a:t>②身近な疑問、興味関心から探究のテーマの候補を見つける</a:t>
            </a:r>
            <a:endParaRPr lang="en-US" altLang="ja-JP" sz="48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392665464"/>
      </p:ext>
    </p:extLst>
  </p:cSld>
  <p:clrMapOvr>
    <a:masterClrMapping/>
  </p:clrMapOvr>
  <mc:AlternateContent xmlns:mc="http://schemas.openxmlformats.org/markup-compatibility/2006" xmlns:p14="http://schemas.microsoft.com/office/powerpoint/2010/main">
    <mc:Choice Requires="p14">
      <p:transition spd="slow" p14:dur="2000" advTm="9037"/>
    </mc:Choice>
    <mc:Fallback xmlns="">
      <p:transition spd="slow" advTm="9037"/>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05C84C8-5AE3-F3EF-99FD-2C1541FE0354}"/>
              </a:ext>
            </a:extLst>
          </p:cNvPr>
          <p:cNvSpPr>
            <a:spLocks noGrp="1"/>
          </p:cNvSpPr>
          <p:nvPr>
            <p:ph type="title"/>
          </p:nvPr>
        </p:nvSpPr>
        <p:spPr>
          <a:xfrm>
            <a:off x="0" y="0"/>
            <a:ext cx="12192000" cy="1325563"/>
          </a:xfrm>
          <a:solidFill>
            <a:schemeClr val="accent6"/>
          </a:solidFill>
        </p:spPr>
        <p:txBody>
          <a:bodyPr/>
          <a:lstStyle/>
          <a:p>
            <a:r>
              <a:rPr kumimoji="1" lang="ja-JP" altLang="en-US" dirty="0">
                <a:solidFill>
                  <a:schemeClr val="bg1"/>
                </a:solidFill>
                <a:latin typeface="BIZ UDPゴシック" panose="020B0400000000000000" pitchFamily="50" charset="-128"/>
                <a:ea typeface="BIZ UDPゴシック" panose="020B0400000000000000" pitchFamily="50" charset="-128"/>
              </a:rPr>
              <a:t>　</a:t>
            </a:r>
            <a:r>
              <a:rPr kumimoji="1" lang="en-US" altLang="ja-JP" dirty="0">
                <a:solidFill>
                  <a:schemeClr val="bg1"/>
                </a:solidFill>
                <a:latin typeface="BIZ UDPゴシック" panose="020B0400000000000000" pitchFamily="50" charset="-128"/>
                <a:ea typeface="BIZ UDPゴシック" panose="020B0400000000000000" pitchFamily="50" charset="-128"/>
              </a:rPr>
              <a:t>【</a:t>
            </a:r>
            <a:r>
              <a:rPr kumimoji="1" lang="ja-JP" altLang="en-US" dirty="0">
                <a:solidFill>
                  <a:schemeClr val="bg1"/>
                </a:solidFill>
                <a:latin typeface="BIZ UDPゴシック" panose="020B0400000000000000" pitchFamily="50" charset="-128"/>
                <a:ea typeface="BIZ UDPゴシック" panose="020B0400000000000000" pitchFamily="50" charset="-128"/>
              </a:rPr>
              <a:t>復習</a:t>
            </a:r>
            <a:r>
              <a:rPr kumimoji="1" lang="en-US" altLang="ja-JP" dirty="0">
                <a:solidFill>
                  <a:schemeClr val="bg1"/>
                </a:solidFill>
                <a:latin typeface="BIZ UDPゴシック" panose="020B0400000000000000" pitchFamily="50" charset="-128"/>
                <a:ea typeface="BIZ UDPゴシック" panose="020B0400000000000000" pitchFamily="50" charset="-128"/>
              </a:rPr>
              <a:t>】</a:t>
            </a:r>
            <a:r>
              <a:rPr kumimoji="1" lang="ja-JP" altLang="en-US" dirty="0">
                <a:solidFill>
                  <a:schemeClr val="bg1"/>
                </a:solidFill>
                <a:latin typeface="BIZ UDPゴシック" panose="020B0400000000000000" pitchFamily="50" charset="-128"/>
                <a:ea typeface="BIZ UDPゴシック" panose="020B0400000000000000" pitchFamily="50" charset="-128"/>
              </a:rPr>
              <a:t>探究活動と調べ学習の違い</a:t>
            </a:r>
          </a:p>
        </p:txBody>
      </p:sp>
      <p:sp>
        <p:nvSpPr>
          <p:cNvPr id="5" name="四角形: 角を丸くする 4">
            <a:extLst>
              <a:ext uri="{FF2B5EF4-FFF2-40B4-BE49-F238E27FC236}">
                <a16:creationId xmlns:a16="http://schemas.microsoft.com/office/drawing/2014/main" id="{5C2149B6-7EF9-59BE-C1BE-6F667A41494D}"/>
              </a:ext>
            </a:extLst>
          </p:cNvPr>
          <p:cNvSpPr/>
          <p:nvPr/>
        </p:nvSpPr>
        <p:spPr>
          <a:xfrm>
            <a:off x="99882" y="1604236"/>
            <a:ext cx="3076456" cy="86284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4400" dirty="0">
                <a:latin typeface="BIZ UDPゴシック" panose="020B0400000000000000" pitchFamily="50" charset="-128"/>
                <a:ea typeface="BIZ UDPゴシック" panose="020B0400000000000000" pitchFamily="50" charset="-128"/>
              </a:rPr>
              <a:t>探究活動</a:t>
            </a:r>
          </a:p>
        </p:txBody>
      </p:sp>
      <p:sp>
        <p:nvSpPr>
          <p:cNvPr id="11" name="矢印: 下 10">
            <a:extLst>
              <a:ext uri="{FF2B5EF4-FFF2-40B4-BE49-F238E27FC236}">
                <a16:creationId xmlns:a16="http://schemas.microsoft.com/office/drawing/2014/main" id="{02CEFB6D-F5A1-D6C8-47A7-915AED59604C}"/>
              </a:ext>
            </a:extLst>
          </p:cNvPr>
          <p:cNvSpPr/>
          <p:nvPr/>
        </p:nvSpPr>
        <p:spPr>
          <a:xfrm rot="16200000">
            <a:off x="3070604" y="1743502"/>
            <a:ext cx="1343891" cy="665022"/>
          </a:xfrm>
          <a:prstGeom prst="down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テキスト ボックス 13">
            <a:extLst>
              <a:ext uri="{FF2B5EF4-FFF2-40B4-BE49-F238E27FC236}">
                <a16:creationId xmlns:a16="http://schemas.microsoft.com/office/drawing/2014/main" id="{9FB3A177-D152-D1B8-4271-A67790F4E454}"/>
              </a:ext>
            </a:extLst>
          </p:cNvPr>
          <p:cNvSpPr txBox="1"/>
          <p:nvPr/>
        </p:nvSpPr>
        <p:spPr>
          <a:xfrm>
            <a:off x="4308761" y="1701230"/>
            <a:ext cx="6841451" cy="782137"/>
          </a:xfrm>
          <a:prstGeom prst="rect">
            <a:avLst/>
          </a:prstGeom>
          <a:noFill/>
        </p:spPr>
        <p:txBody>
          <a:bodyPr wrap="square" rtlCol="0">
            <a:spAutoFit/>
          </a:bodyPr>
          <a:lstStyle/>
          <a:p>
            <a:pPr>
              <a:lnSpc>
                <a:spcPct val="150000"/>
              </a:lnSpc>
            </a:pPr>
            <a:r>
              <a:rPr lang="ja-JP" altLang="en-US" sz="3600" dirty="0">
                <a:latin typeface="BIZ UDPゴシック" panose="020B0400000000000000" pitchFamily="50" charset="-128"/>
                <a:ea typeface="BIZ UDPゴシック" panose="020B0400000000000000" pitchFamily="50" charset="-128"/>
              </a:rPr>
              <a:t>疑問を持ち、実験や調査で検証</a:t>
            </a:r>
            <a:endParaRPr lang="en-US" altLang="ja-JP" sz="3600" dirty="0">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59C2FEE3-7FE4-7613-EBBF-7AB960846547}"/>
              </a:ext>
            </a:extLst>
          </p:cNvPr>
          <p:cNvSpPr txBox="1"/>
          <p:nvPr/>
        </p:nvSpPr>
        <p:spPr>
          <a:xfrm>
            <a:off x="4308761" y="3364449"/>
            <a:ext cx="7456666" cy="782137"/>
          </a:xfrm>
          <a:prstGeom prst="rect">
            <a:avLst/>
          </a:prstGeom>
          <a:noFill/>
        </p:spPr>
        <p:txBody>
          <a:bodyPr wrap="square" rtlCol="0">
            <a:spAutoFit/>
          </a:bodyPr>
          <a:lstStyle/>
          <a:p>
            <a:pPr>
              <a:lnSpc>
                <a:spcPct val="150000"/>
              </a:lnSpc>
            </a:pPr>
            <a:r>
              <a:rPr lang="ja-JP" altLang="en-US" sz="3600" dirty="0">
                <a:latin typeface="BIZ UDPゴシック" panose="020B0400000000000000" pitchFamily="50" charset="-128"/>
                <a:ea typeface="BIZ UDPゴシック" panose="020B0400000000000000" pitchFamily="50" charset="-128"/>
              </a:rPr>
              <a:t>疑問を持たず、製作や調べるだけ</a:t>
            </a:r>
            <a:endParaRPr lang="en-US" altLang="ja-JP" sz="3600" dirty="0">
              <a:latin typeface="BIZ UDPゴシック" panose="020B0400000000000000" pitchFamily="50" charset="-128"/>
              <a:ea typeface="BIZ UDPゴシック" panose="020B0400000000000000" pitchFamily="50" charset="-128"/>
            </a:endParaRPr>
          </a:p>
        </p:txBody>
      </p:sp>
      <p:sp>
        <p:nvSpPr>
          <p:cNvPr id="19" name="矢印: 下 18">
            <a:extLst>
              <a:ext uri="{FF2B5EF4-FFF2-40B4-BE49-F238E27FC236}">
                <a16:creationId xmlns:a16="http://schemas.microsoft.com/office/drawing/2014/main" id="{76DB095D-2207-9BB9-6A0A-C1BA9F311ADE}"/>
              </a:ext>
            </a:extLst>
          </p:cNvPr>
          <p:cNvSpPr/>
          <p:nvPr/>
        </p:nvSpPr>
        <p:spPr>
          <a:xfrm rot="16200000">
            <a:off x="3128208" y="3423007"/>
            <a:ext cx="1343891" cy="665022"/>
          </a:xfrm>
          <a:prstGeom prst="down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四角形: 角を丸くする 19">
            <a:extLst>
              <a:ext uri="{FF2B5EF4-FFF2-40B4-BE49-F238E27FC236}">
                <a16:creationId xmlns:a16="http://schemas.microsoft.com/office/drawing/2014/main" id="{69CC02DE-5836-49B6-55A0-6721B97F8316}"/>
              </a:ext>
            </a:extLst>
          </p:cNvPr>
          <p:cNvSpPr/>
          <p:nvPr/>
        </p:nvSpPr>
        <p:spPr>
          <a:xfrm>
            <a:off x="99882" y="3299902"/>
            <a:ext cx="3076456" cy="91123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4400" dirty="0">
                <a:latin typeface="BIZ UDPゴシック" panose="020B0400000000000000" pitchFamily="50" charset="-128"/>
                <a:ea typeface="BIZ UDPゴシック" panose="020B0400000000000000" pitchFamily="50" charset="-128"/>
              </a:rPr>
              <a:t>調べ学習</a:t>
            </a:r>
          </a:p>
        </p:txBody>
      </p:sp>
      <p:sp>
        <p:nvSpPr>
          <p:cNvPr id="7" name="四角形: 角を丸くする 6">
            <a:extLst>
              <a:ext uri="{FF2B5EF4-FFF2-40B4-BE49-F238E27FC236}">
                <a16:creationId xmlns:a16="http://schemas.microsoft.com/office/drawing/2014/main" id="{2FA5FDC1-9C74-77F3-CF0A-EE9BCDA6E1A8}"/>
              </a:ext>
            </a:extLst>
          </p:cNvPr>
          <p:cNvSpPr/>
          <p:nvPr/>
        </p:nvSpPr>
        <p:spPr>
          <a:xfrm>
            <a:off x="698801" y="4763077"/>
            <a:ext cx="10288988" cy="158236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4400" dirty="0">
                <a:latin typeface="BIZ UDPゴシック" panose="020B0400000000000000" pitchFamily="50" charset="-128"/>
                <a:ea typeface="BIZ UDPゴシック" panose="020B0400000000000000" pitchFamily="50" charset="-128"/>
              </a:rPr>
              <a:t>問いを立てる！⇒良いと問いとは？？</a:t>
            </a:r>
            <a:endParaRPr kumimoji="1" lang="ja-JP" altLang="en-US" sz="4400" dirty="0">
              <a:latin typeface="BIZ UDPゴシック" panose="020B0400000000000000" pitchFamily="50" charset="-128"/>
              <a:ea typeface="BIZ UDPゴシック" panose="020B0400000000000000" pitchFamily="50" charset="-128"/>
            </a:endParaRPr>
          </a:p>
        </p:txBody>
      </p:sp>
    </p:spTree>
    <p:custDataLst>
      <p:tags r:id="rId1"/>
    </p:custDataLst>
    <p:extLst>
      <p:ext uri="{BB962C8B-B14F-4D97-AF65-F5344CB8AC3E}">
        <p14:creationId xmlns:p14="http://schemas.microsoft.com/office/powerpoint/2010/main" val="829463750"/>
      </p:ext>
    </p:extLst>
  </p:cSld>
  <p:clrMapOvr>
    <a:masterClrMapping/>
  </p:clrMapOvr>
  <mc:AlternateContent xmlns:mc="http://schemas.openxmlformats.org/markup-compatibility/2006" xmlns:p14="http://schemas.microsoft.com/office/powerpoint/2010/main">
    <mc:Choice Requires="p14">
      <p:transition spd="slow" p14:dur="2000" advTm="28417"/>
    </mc:Choice>
    <mc:Fallback xmlns="">
      <p:transition spd="slow" advTm="28417"/>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311DB5-27DD-EB6E-D127-6A9AB61BF9FD}"/>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C265D907-9886-15CB-014D-173D0A8AF38D}"/>
              </a:ext>
            </a:extLst>
          </p:cNvPr>
          <p:cNvSpPr>
            <a:spLocks noGrp="1"/>
          </p:cNvSpPr>
          <p:nvPr>
            <p:ph type="title"/>
          </p:nvPr>
        </p:nvSpPr>
        <p:spPr>
          <a:xfrm>
            <a:off x="0" y="0"/>
            <a:ext cx="12192000" cy="1325563"/>
          </a:xfrm>
          <a:solidFill>
            <a:schemeClr val="accent6"/>
          </a:solidFill>
        </p:spPr>
        <p:txBody>
          <a:bodyPr/>
          <a:lstStyle/>
          <a:p>
            <a:r>
              <a:rPr lang="ja-JP" altLang="en-US" dirty="0">
                <a:solidFill>
                  <a:schemeClr val="bg1"/>
                </a:solidFill>
                <a:latin typeface="BIZ UDPゴシック" panose="020B0400000000000000" pitchFamily="50" charset="-128"/>
                <a:ea typeface="BIZ UDPゴシック" panose="020B0400000000000000" pitchFamily="50" charset="-128"/>
              </a:rPr>
              <a:t>　</a:t>
            </a:r>
            <a:r>
              <a:rPr lang="en-US" altLang="ja-JP" dirty="0">
                <a:solidFill>
                  <a:schemeClr val="bg1"/>
                </a:solidFill>
                <a:latin typeface="BIZ UDPゴシック" panose="020B0400000000000000" pitchFamily="50" charset="-128"/>
                <a:ea typeface="BIZ UDPゴシック" panose="020B0400000000000000" pitchFamily="50" charset="-128"/>
              </a:rPr>
              <a:t>【</a:t>
            </a:r>
            <a:r>
              <a:rPr lang="ja-JP" altLang="en-US" dirty="0">
                <a:solidFill>
                  <a:schemeClr val="bg1"/>
                </a:solidFill>
                <a:latin typeface="BIZ UDPゴシック" panose="020B0400000000000000" pitchFamily="50" charset="-128"/>
                <a:ea typeface="BIZ UDPゴシック" panose="020B0400000000000000" pitchFamily="50" charset="-128"/>
              </a:rPr>
              <a:t>復習</a:t>
            </a:r>
            <a:r>
              <a:rPr lang="en-US" altLang="ja-JP" dirty="0">
                <a:solidFill>
                  <a:schemeClr val="bg1"/>
                </a:solidFill>
                <a:latin typeface="BIZ UDPゴシック" panose="020B0400000000000000" pitchFamily="50" charset="-128"/>
                <a:ea typeface="BIZ UDPゴシック" panose="020B0400000000000000" pitchFamily="50" charset="-128"/>
              </a:rPr>
              <a:t>】</a:t>
            </a:r>
            <a:r>
              <a:rPr lang="ja-JP" altLang="en-US" dirty="0">
                <a:solidFill>
                  <a:schemeClr val="bg1"/>
                </a:solidFill>
                <a:latin typeface="BIZ UDPゴシック" panose="020B0400000000000000" pitchFamily="50" charset="-128"/>
                <a:ea typeface="BIZ UDPゴシック" panose="020B0400000000000000" pitchFamily="50" charset="-128"/>
              </a:rPr>
              <a:t>探究活動とは</a:t>
            </a:r>
            <a:endParaRPr kumimoji="1" lang="ja-JP" altLang="en-US" dirty="0">
              <a:solidFill>
                <a:schemeClr val="bg1"/>
              </a:solidFill>
              <a:latin typeface="BIZ UDPゴシック" panose="020B0400000000000000" pitchFamily="50" charset="-128"/>
              <a:ea typeface="BIZ UDPゴシック" panose="020B0400000000000000" pitchFamily="50" charset="-128"/>
            </a:endParaRPr>
          </a:p>
        </p:txBody>
      </p:sp>
      <p:pic>
        <p:nvPicPr>
          <p:cNvPr id="8" name="図 7">
            <a:extLst>
              <a:ext uri="{FF2B5EF4-FFF2-40B4-BE49-F238E27FC236}">
                <a16:creationId xmlns:a16="http://schemas.microsoft.com/office/drawing/2014/main" id="{7FB8DB80-9E81-BD40-0260-7DE256DC4301}"/>
              </a:ext>
            </a:extLst>
          </p:cNvPr>
          <p:cNvPicPr>
            <a:picLocks noChangeAspect="1"/>
          </p:cNvPicPr>
          <p:nvPr/>
        </p:nvPicPr>
        <p:blipFill>
          <a:blip r:embed="rId3"/>
          <a:srcRect l="39539" t="21607" r="14338" b="23263"/>
          <a:stretch/>
        </p:blipFill>
        <p:spPr>
          <a:xfrm>
            <a:off x="1630974" y="1504800"/>
            <a:ext cx="6171354" cy="4917772"/>
          </a:xfrm>
          <a:prstGeom prst="rect">
            <a:avLst/>
          </a:prstGeom>
        </p:spPr>
      </p:pic>
      <p:sp>
        <p:nvSpPr>
          <p:cNvPr id="7" name="テキスト ボックス 6">
            <a:extLst>
              <a:ext uri="{FF2B5EF4-FFF2-40B4-BE49-F238E27FC236}">
                <a16:creationId xmlns:a16="http://schemas.microsoft.com/office/drawing/2014/main" id="{719AAC42-F73B-0701-D585-19B964F6CC8B}"/>
              </a:ext>
            </a:extLst>
          </p:cNvPr>
          <p:cNvSpPr txBox="1"/>
          <p:nvPr/>
        </p:nvSpPr>
        <p:spPr>
          <a:xfrm>
            <a:off x="5380953" y="2405533"/>
            <a:ext cx="1001652" cy="1754326"/>
          </a:xfrm>
          <a:prstGeom prst="rect">
            <a:avLst/>
          </a:prstGeom>
          <a:solidFill>
            <a:srgbClr val="FFF5C1"/>
          </a:solidFill>
        </p:spPr>
        <p:txBody>
          <a:bodyPr wrap="square" rtlCol="0">
            <a:spAutoFit/>
          </a:bodyPr>
          <a:lstStyle/>
          <a:p>
            <a:endParaRPr kumimoji="1" lang="en-US" altLang="ja-JP" dirty="0"/>
          </a:p>
          <a:p>
            <a:endParaRPr kumimoji="1" lang="en-US" altLang="ja-JP" dirty="0"/>
          </a:p>
          <a:p>
            <a:r>
              <a:rPr lang="ja-JP" altLang="en-US" sz="2400" b="1" dirty="0">
                <a:latin typeface="ADLaM Display" panose="020F0502020204030204" pitchFamily="2" charset="0"/>
                <a:cs typeface="ADLaM Display" panose="020F0502020204030204" pitchFamily="2" charset="0"/>
              </a:rPr>
              <a:t>意義</a:t>
            </a:r>
            <a:endParaRPr lang="en-US" altLang="ja-JP" sz="2400" b="1" dirty="0">
              <a:latin typeface="ADLaM Display" panose="020F0502020204030204" pitchFamily="2" charset="0"/>
              <a:ea typeface="ADLaM Display" panose="020F0502020204030204" pitchFamily="2" charset="0"/>
              <a:cs typeface="ADLaM Display" panose="020F0502020204030204" pitchFamily="2" charset="0"/>
            </a:endParaRPr>
          </a:p>
          <a:p>
            <a:endParaRPr lang="en-US" altLang="ja-JP" sz="2400" b="1" dirty="0"/>
          </a:p>
          <a:p>
            <a:endParaRPr kumimoji="1" lang="en-US" altLang="ja-JP" sz="2400" b="1" dirty="0"/>
          </a:p>
        </p:txBody>
      </p:sp>
      <p:sp>
        <p:nvSpPr>
          <p:cNvPr id="9" name="四角形: 角を丸くする 8">
            <a:extLst>
              <a:ext uri="{FF2B5EF4-FFF2-40B4-BE49-F238E27FC236}">
                <a16:creationId xmlns:a16="http://schemas.microsoft.com/office/drawing/2014/main" id="{D6610435-4113-7B2C-621B-257400F07625}"/>
              </a:ext>
            </a:extLst>
          </p:cNvPr>
          <p:cNvSpPr/>
          <p:nvPr/>
        </p:nvSpPr>
        <p:spPr>
          <a:xfrm>
            <a:off x="7107365" y="2714254"/>
            <a:ext cx="4572000" cy="1429492"/>
          </a:xfrm>
          <a:prstGeom prst="roundRect">
            <a:avLst>
              <a:gd name="adj" fmla="val 50000"/>
            </a:avLst>
          </a:prstGeom>
          <a:solidFill>
            <a:schemeClr val="accent2">
              <a:lumMod val="40000"/>
              <a:lumOff val="60000"/>
            </a:schemeClr>
          </a:solidFill>
          <a:ln w="38100"/>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kumimoji="1" lang="en-US" altLang="ja-JP" sz="2800" b="1" dirty="0">
                <a:ln w="0"/>
                <a:solidFill>
                  <a:schemeClr val="tx1"/>
                </a:solidFill>
                <a:effectLst>
                  <a:outerShdw blurRad="38100" dist="19050" dir="2700000" algn="tl" rotWithShape="0">
                    <a:schemeClr val="dk1">
                      <a:alpha val="40000"/>
                    </a:schemeClr>
                  </a:outerShdw>
                </a:effectLst>
              </a:rPr>
              <a:t>※</a:t>
            </a:r>
            <a:r>
              <a:rPr kumimoji="1" lang="ja-JP" altLang="en-US" sz="2800" b="1" dirty="0">
                <a:ln w="0"/>
                <a:solidFill>
                  <a:schemeClr val="tx1"/>
                </a:solidFill>
                <a:effectLst>
                  <a:outerShdw blurRad="38100" dist="19050" dir="2700000" algn="tl" rotWithShape="0">
                    <a:schemeClr val="dk1">
                      <a:alpha val="40000"/>
                    </a:schemeClr>
                  </a:outerShdw>
                </a:effectLst>
              </a:rPr>
              <a:t>実際に研究できるのか</a:t>
            </a:r>
          </a:p>
        </p:txBody>
      </p:sp>
      <p:sp>
        <p:nvSpPr>
          <p:cNvPr id="4" name="吹き出し: 角を丸めた四角形 3">
            <a:extLst>
              <a:ext uri="{FF2B5EF4-FFF2-40B4-BE49-F238E27FC236}">
                <a16:creationId xmlns:a16="http://schemas.microsoft.com/office/drawing/2014/main" id="{447CB8DA-FCD6-8C81-A137-50F66E8D9343}"/>
              </a:ext>
            </a:extLst>
          </p:cNvPr>
          <p:cNvSpPr/>
          <p:nvPr/>
        </p:nvSpPr>
        <p:spPr>
          <a:xfrm>
            <a:off x="336422" y="1613923"/>
            <a:ext cx="2244991" cy="791610"/>
          </a:xfrm>
          <a:prstGeom prst="wedgeRoundRectCallout">
            <a:avLst>
              <a:gd name="adj1" fmla="val 37994"/>
              <a:gd name="adj2" fmla="val 85299"/>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latin typeface="BIZ UDPゴシック" panose="020B0400000000000000" pitchFamily="50" charset="-128"/>
                <a:ea typeface="BIZ UDPゴシック" panose="020B0400000000000000" pitchFamily="50" charset="-128"/>
              </a:rPr>
              <a:t>身近な疑問</a:t>
            </a:r>
          </a:p>
        </p:txBody>
      </p:sp>
      <p:sp>
        <p:nvSpPr>
          <p:cNvPr id="3" name="矢印: 下 2">
            <a:extLst>
              <a:ext uri="{FF2B5EF4-FFF2-40B4-BE49-F238E27FC236}">
                <a16:creationId xmlns:a16="http://schemas.microsoft.com/office/drawing/2014/main" id="{8E3416E0-9736-3161-1C69-58EDDD1670A0}"/>
              </a:ext>
            </a:extLst>
          </p:cNvPr>
          <p:cNvSpPr/>
          <p:nvPr/>
        </p:nvSpPr>
        <p:spPr>
          <a:xfrm>
            <a:off x="9132108" y="3892730"/>
            <a:ext cx="442966" cy="1031965"/>
          </a:xfrm>
          <a:prstGeom prst="downArrow">
            <a:avLst/>
          </a:prstGeom>
          <a:solidFill>
            <a:srgbClr val="FF0000"/>
          </a:solidFill>
        </p:spPr>
        <p:style>
          <a:lnRef idx="3">
            <a:schemeClr val="lt1"/>
          </a:lnRef>
          <a:fillRef idx="1">
            <a:schemeClr val="dk1"/>
          </a:fillRef>
          <a:effectRef idx="1">
            <a:schemeClr val="dk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D3024591-2093-9B57-CA07-151F85192ADA}"/>
              </a:ext>
            </a:extLst>
          </p:cNvPr>
          <p:cNvSpPr txBox="1"/>
          <p:nvPr/>
        </p:nvSpPr>
        <p:spPr>
          <a:xfrm>
            <a:off x="7280985" y="5165468"/>
            <a:ext cx="4572000" cy="523220"/>
          </a:xfrm>
          <a:prstGeom prst="rect">
            <a:avLst/>
          </a:prstGeom>
          <a:noFill/>
        </p:spPr>
        <p:txBody>
          <a:bodyPr wrap="square" rtlCol="0">
            <a:spAutoFit/>
          </a:bodyPr>
          <a:lstStyle/>
          <a:p>
            <a:r>
              <a:rPr kumimoji="1" lang="ja-JP" altLang="en-US" sz="2800" b="1" dirty="0">
                <a:solidFill>
                  <a:srgbClr val="FF0000"/>
                </a:solidFill>
                <a:latin typeface="BIZ UDPゴシック" panose="020B0400000000000000" pitchFamily="50" charset="-128"/>
                <a:ea typeface="BIZ UDPゴシック" panose="020B0400000000000000" pitchFamily="50" charset="-128"/>
              </a:rPr>
              <a:t>実現可能なのか半判をする</a:t>
            </a:r>
          </a:p>
        </p:txBody>
      </p:sp>
    </p:spTree>
    <p:extLst>
      <p:ext uri="{BB962C8B-B14F-4D97-AF65-F5344CB8AC3E}">
        <p14:creationId xmlns:p14="http://schemas.microsoft.com/office/powerpoint/2010/main" val="4087628561"/>
      </p:ext>
    </p:extLst>
  </p:cSld>
  <p:clrMapOvr>
    <a:masterClrMapping/>
  </p:clrMapOvr>
  <mc:AlternateContent xmlns:mc="http://schemas.openxmlformats.org/markup-compatibility/2006" xmlns:p14="http://schemas.microsoft.com/office/powerpoint/2010/main">
    <mc:Choice Requires="p14">
      <p:transition spd="slow" p14:dur="2000" advTm="46497"/>
    </mc:Choice>
    <mc:Fallback xmlns="">
      <p:transition spd="slow" advTm="4649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9"/>
                                        </p:tgtEl>
                                      </p:cBhvr>
                                    </p:animEffect>
                                    <p:animScale>
                                      <p:cBhvr>
                                        <p:cTn id="7" dur="250" autoRev="1" fill="hold"/>
                                        <p:tgtEl>
                                          <p:spTgt spid="9"/>
                                        </p:tgtEl>
                                      </p:cBhvr>
                                      <p:by x="105000" y="105000"/>
                                    </p:animScale>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9"/>
                                        </p:tgtEl>
                                      </p:cBhvr>
                                    </p:animEffect>
                                    <p:animScale>
                                      <p:cBhvr>
                                        <p:cTn id="11" dur="25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D57EC3-AD62-1F23-8EF3-902A3EB1D230}"/>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B9B6CC22-CC0D-A7D6-669B-AB3EB28D9651}"/>
              </a:ext>
            </a:extLst>
          </p:cNvPr>
          <p:cNvSpPr>
            <a:spLocks noGrp="1"/>
          </p:cNvSpPr>
          <p:nvPr>
            <p:ph type="title"/>
          </p:nvPr>
        </p:nvSpPr>
        <p:spPr>
          <a:xfrm>
            <a:off x="0" y="0"/>
            <a:ext cx="12192000" cy="1325563"/>
          </a:xfrm>
          <a:solidFill>
            <a:schemeClr val="accent6"/>
          </a:solidFill>
        </p:spPr>
        <p:txBody>
          <a:bodyPr/>
          <a:lstStyle/>
          <a:p>
            <a:r>
              <a:rPr kumimoji="1" lang="ja-JP" altLang="en-US" dirty="0">
                <a:solidFill>
                  <a:schemeClr val="bg1"/>
                </a:solidFill>
                <a:latin typeface="BIZ UDPゴシック" panose="020B0400000000000000" pitchFamily="50" charset="-128"/>
                <a:ea typeface="BIZ UDPゴシック" panose="020B0400000000000000" pitchFamily="50" charset="-128"/>
              </a:rPr>
              <a:t>　</a:t>
            </a:r>
            <a:r>
              <a:rPr lang="ja-JP" altLang="en-US" dirty="0">
                <a:solidFill>
                  <a:schemeClr val="bg1"/>
                </a:solidFill>
                <a:latin typeface="BIZ UDPゴシック" panose="020B0400000000000000" pitchFamily="50" charset="-128"/>
                <a:ea typeface="BIZ UDPゴシック" panose="020B0400000000000000" pitchFamily="50" charset="-128"/>
              </a:rPr>
              <a:t>身近な疑問から始まる探究</a:t>
            </a:r>
            <a:endParaRPr kumimoji="1" lang="ja-JP" altLang="en-US" dirty="0">
              <a:solidFill>
                <a:schemeClr val="bg1"/>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DAC7A98A-15CD-282B-214D-F98936702CD5}"/>
              </a:ext>
            </a:extLst>
          </p:cNvPr>
          <p:cNvSpPr txBox="1"/>
          <p:nvPr/>
        </p:nvSpPr>
        <p:spPr>
          <a:xfrm>
            <a:off x="390363" y="1859340"/>
            <a:ext cx="11411274" cy="3046988"/>
          </a:xfrm>
          <a:prstGeom prst="rect">
            <a:avLst/>
          </a:prstGeom>
          <a:noFill/>
          <a:ln w="38100">
            <a:solidFill>
              <a:schemeClr val="bg1"/>
            </a:solidFill>
            <a:prstDash val="dashDot"/>
          </a:ln>
        </p:spPr>
        <p:txBody>
          <a:bodyPr wrap="square" rtlCol="0">
            <a:spAutoFit/>
          </a:bodyPr>
          <a:lstStyle/>
          <a:p>
            <a:r>
              <a:rPr kumimoji="1" lang="ja-JP" altLang="en-US" sz="4800" dirty="0">
                <a:latin typeface="BIZ UDPゴシック" panose="020B0400000000000000" pitchFamily="50" charset="-128"/>
                <a:ea typeface="BIZ UDPゴシック" panose="020B0400000000000000" pitchFamily="50" charset="-128"/>
              </a:rPr>
              <a:t>・</a:t>
            </a:r>
            <a:r>
              <a:rPr lang="ja-JP" altLang="en-US" sz="4800" dirty="0">
                <a:latin typeface="BIZ UDPゴシック" panose="020B0400000000000000" pitchFamily="50" charset="-128"/>
                <a:ea typeface="BIZ UDPゴシック" panose="020B0400000000000000" pitchFamily="50" charset="-128"/>
              </a:rPr>
              <a:t>身近な疑問 </a:t>
            </a:r>
            <a:r>
              <a:rPr lang="en-US" altLang="ja-JP" sz="4800" dirty="0">
                <a:latin typeface="BIZ UDPゴシック" panose="020B0400000000000000" pitchFamily="50" charset="-128"/>
                <a:ea typeface="BIZ UDPゴシック" panose="020B0400000000000000" pitchFamily="50" charset="-128"/>
              </a:rPr>
              <a:t>= </a:t>
            </a:r>
            <a:r>
              <a:rPr lang="ja-JP" altLang="en-US" sz="4800" dirty="0">
                <a:latin typeface="BIZ UDPゴシック" panose="020B0400000000000000" pitchFamily="50" charset="-128"/>
                <a:ea typeface="BIZ UDPゴシック" panose="020B0400000000000000" pitchFamily="50" charset="-128"/>
              </a:rPr>
              <a:t>日常で感じた「なぜ？」</a:t>
            </a:r>
            <a:endParaRPr lang="en-US" altLang="ja-JP" sz="4800" dirty="0">
              <a:latin typeface="BIZ UDPゴシック" panose="020B0400000000000000" pitchFamily="50" charset="-128"/>
              <a:ea typeface="BIZ UDPゴシック" panose="020B0400000000000000" pitchFamily="50" charset="-128"/>
            </a:endParaRPr>
          </a:p>
          <a:p>
            <a:endParaRPr lang="ja-JP" altLang="en-US" sz="4800" dirty="0">
              <a:latin typeface="BIZ UDPゴシック" panose="020B0400000000000000" pitchFamily="50" charset="-128"/>
              <a:ea typeface="BIZ UDPゴシック" panose="020B0400000000000000" pitchFamily="50" charset="-128"/>
            </a:endParaRPr>
          </a:p>
          <a:p>
            <a:r>
              <a:rPr lang="ja-JP" altLang="en-US" sz="4800" dirty="0">
                <a:latin typeface="BIZ UDPゴシック" panose="020B0400000000000000" pitchFamily="50" charset="-128"/>
                <a:ea typeface="BIZ UDPゴシック" panose="020B0400000000000000" pitchFamily="50" charset="-128"/>
              </a:rPr>
              <a:t>・</a:t>
            </a:r>
            <a:r>
              <a:rPr lang="ja-JP" altLang="en-US" sz="4800" spc="-150" dirty="0">
                <a:latin typeface="BIZ UDPゴシック" panose="020B0400000000000000" pitchFamily="50" charset="-128"/>
                <a:ea typeface="BIZ UDPゴシック" panose="020B0400000000000000" pitchFamily="50" charset="-128"/>
              </a:rPr>
              <a:t>全ての疑問が「すぐ探究のテーマになる」</a:t>
            </a:r>
            <a:endParaRPr lang="en-US" altLang="ja-JP" sz="4800" spc="-150" dirty="0">
              <a:latin typeface="BIZ UDPゴシック" panose="020B0400000000000000" pitchFamily="50" charset="-128"/>
              <a:ea typeface="BIZ UDPゴシック" panose="020B0400000000000000" pitchFamily="50" charset="-128"/>
            </a:endParaRPr>
          </a:p>
          <a:p>
            <a:r>
              <a:rPr lang="ja-JP" altLang="en-US" sz="4800" spc="-150" dirty="0">
                <a:latin typeface="BIZ UDPゴシック" panose="020B0400000000000000" pitchFamily="50" charset="-128"/>
                <a:ea typeface="BIZ UDPゴシック" panose="020B0400000000000000" pitchFamily="50" charset="-128"/>
              </a:rPr>
              <a:t> わけではありません！！</a:t>
            </a:r>
          </a:p>
        </p:txBody>
      </p:sp>
    </p:spTree>
    <p:extLst>
      <p:ext uri="{BB962C8B-B14F-4D97-AF65-F5344CB8AC3E}">
        <p14:creationId xmlns:p14="http://schemas.microsoft.com/office/powerpoint/2010/main" val="4233450427"/>
      </p:ext>
    </p:extLst>
  </p:cSld>
  <p:clrMapOvr>
    <a:masterClrMapping/>
  </p:clrMapOvr>
  <mc:AlternateContent xmlns:mc="http://schemas.openxmlformats.org/markup-compatibility/2006" xmlns:p14="http://schemas.microsoft.com/office/powerpoint/2010/main">
    <mc:Choice Requires="p14">
      <p:transition spd="slow" p14:dur="2000" advTm="13477"/>
    </mc:Choice>
    <mc:Fallback xmlns="">
      <p:transition spd="slow" advTm="13477"/>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05C84C8-5AE3-F3EF-99FD-2C1541FE0354}"/>
              </a:ext>
            </a:extLst>
          </p:cNvPr>
          <p:cNvSpPr>
            <a:spLocks noGrp="1"/>
          </p:cNvSpPr>
          <p:nvPr>
            <p:ph type="title"/>
          </p:nvPr>
        </p:nvSpPr>
        <p:spPr>
          <a:xfrm>
            <a:off x="0" y="14514"/>
            <a:ext cx="12192000" cy="1325563"/>
          </a:xfrm>
          <a:solidFill>
            <a:schemeClr val="accent6"/>
          </a:solidFill>
        </p:spPr>
        <p:txBody>
          <a:bodyPr/>
          <a:lstStyle/>
          <a:p>
            <a:r>
              <a:rPr kumimoji="1" lang="ja-JP" altLang="en-US" dirty="0">
                <a:solidFill>
                  <a:schemeClr val="bg1"/>
                </a:solidFill>
                <a:latin typeface="BIZ UDPゴシック" panose="020B0400000000000000" pitchFamily="50" charset="-128"/>
                <a:ea typeface="BIZ UDPゴシック" panose="020B0400000000000000" pitchFamily="50" charset="-128"/>
              </a:rPr>
              <a:t>　</a:t>
            </a:r>
            <a:r>
              <a:rPr lang="ja-JP" altLang="en-US" dirty="0">
                <a:solidFill>
                  <a:schemeClr val="bg1"/>
                </a:solidFill>
                <a:latin typeface="BIZ UDPゴシック" panose="020B0400000000000000" pitchFamily="50" charset="-128"/>
                <a:ea typeface="BIZ UDPゴシック" panose="020B0400000000000000" pitchFamily="50" charset="-128"/>
              </a:rPr>
              <a:t>身近な疑問から始まる探究</a:t>
            </a:r>
            <a:endParaRPr kumimoji="1" lang="ja-JP" altLang="en-US" dirty="0">
              <a:solidFill>
                <a:schemeClr val="bg1"/>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519EC797-5089-9113-E5D1-A141FB9B7412}"/>
              </a:ext>
            </a:extLst>
          </p:cNvPr>
          <p:cNvSpPr txBox="1"/>
          <p:nvPr/>
        </p:nvSpPr>
        <p:spPr>
          <a:xfrm>
            <a:off x="390363" y="2027012"/>
            <a:ext cx="11411274" cy="4770537"/>
          </a:xfrm>
          <a:prstGeom prst="rect">
            <a:avLst/>
          </a:prstGeom>
          <a:noFill/>
          <a:ln w="38100">
            <a:solidFill>
              <a:schemeClr val="bg1"/>
            </a:solidFill>
            <a:prstDash val="dashDot"/>
          </a:ln>
        </p:spPr>
        <p:txBody>
          <a:bodyPr wrap="square" rtlCol="0">
            <a:spAutoFit/>
          </a:bodyPr>
          <a:lstStyle/>
          <a:p>
            <a:r>
              <a:rPr kumimoji="1" lang="ja-JP" altLang="en-US" sz="4800" dirty="0">
                <a:latin typeface="BIZ UDPゴシック" panose="020B0400000000000000" pitchFamily="50" charset="-128"/>
                <a:ea typeface="BIZ UDPゴシック" panose="020B0400000000000000" pitchFamily="50" charset="-128"/>
              </a:rPr>
              <a:t>・</a:t>
            </a:r>
            <a:r>
              <a:rPr lang="ja-JP" altLang="en-US" sz="4800" dirty="0">
                <a:latin typeface="BIZ UDPゴシック" panose="020B0400000000000000" pitchFamily="50" charset="-128"/>
                <a:ea typeface="BIZ UDPゴシック" panose="020B0400000000000000" pitchFamily="50" charset="-128"/>
              </a:rPr>
              <a:t>身近な疑問について</a:t>
            </a:r>
            <a:endParaRPr lang="en-US" altLang="ja-JP" sz="4800" dirty="0">
              <a:latin typeface="BIZ UDPゴシック" panose="020B0400000000000000" pitchFamily="50" charset="-128"/>
              <a:ea typeface="BIZ UDPゴシック" panose="020B0400000000000000" pitchFamily="50" charset="-128"/>
            </a:endParaRPr>
          </a:p>
          <a:p>
            <a:endParaRPr lang="en-US" altLang="ja-JP" sz="2000" dirty="0">
              <a:latin typeface="BIZ UDPゴシック" panose="020B0400000000000000" pitchFamily="50" charset="-128"/>
              <a:ea typeface="BIZ UDPゴシック" panose="020B0400000000000000" pitchFamily="50" charset="-128"/>
            </a:endParaRPr>
          </a:p>
          <a:p>
            <a:endParaRPr lang="ja-JP" altLang="en-US" sz="1600" dirty="0">
              <a:latin typeface="BIZ UDPゴシック" panose="020B0400000000000000" pitchFamily="50" charset="-128"/>
              <a:ea typeface="BIZ UDPゴシック" panose="020B0400000000000000" pitchFamily="50" charset="-128"/>
            </a:endParaRPr>
          </a:p>
          <a:p>
            <a:r>
              <a:rPr lang="ja-JP" altLang="en-US" sz="4400" dirty="0">
                <a:latin typeface="BIZ UDPゴシック" panose="020B0400000000000000" pitchFamily="50" charset="-128"/>
                <a:ea typeface="BIZ UDPゴシック" panose="020B0400000000000000" pitchFamily="50" charset="-128"/>
              </a:rPr>
              <a:t>　①わかっていることを調べ尽す</a:t>
            </a:r>
            <a:endParaRPr lang="en-US" altLang="ja-JP" sz="4400" dirty="0">
              <a:latin typeface="BIZ UDPゴシック" panose="020B0400000000000000" pitchFamily="50" charset="-128"/>
              <a:ea typeface="BIZ UDPゴシック" panose="020B0400000000000000" pitchFamily="50" charset="-128"/>
            </a:endParaRPr>
          </a:p>
          <a:p>
            <a:endParaRPr lang="en-US" altLang="ja-JP" sz="4400" dirty="0">
              <a:latin typeface="BIZ UDPゴシック" panose="020B0400000000000000" pitchFamily="50" charset="-128"/>
              <a:ea typeface="BIZ UDPゴシック" panose="020B0400000000000000" pitchFamily="50" charset="-128"/>
            </a:endParaRPr>
          </a:p>
          <a:p>
            <a:r>
              <a:rPr lang="ja-JP" altLang="en-US" sz="4400" dirty="0">
                <a:latin typeface="BIZ UDPゴシック" panose="020B0400000000000000" pitchFamily="50" charset="-128"/>
                <a:ea typeface="BIZ UDPゴシック" panose="020B0400000000000000" pitchFamily="50" charset="-128"/>
              </a:rPr>
              <a:t>　②実際に探究できるのか（実現可能性）</a:t>
            </a:r>
            <a:endParaRPr lang="en-US" altLang="ja-JP" sz="4400" dirty="0">
              <a:latin typeface="BIZ UDPゴシック" panose="020B0400000000000000" pitchFamily="50" charset="-128"/>
              <a:ea typeface="BIZ UDPゴシック" panose="020B0400000000000000" pitchFamily="50" charset="-128"/>
            </a:endParaRPr>
          </a:p>
          <a:p>
            <a:r>
              <a:rPr lang="ja-JP" altLang="en-US" sz="4400" dirty="0">
                <a:latin typeface="BIZ UDPゴシック" panose="020B0400000000000000" pitchFamily="50" charset="-128"/>
                <a:ea typeface="BIZ UDPゴシック" panose="020B0400000000000000" pitchFamily="50" charset="-128"/>
              </a:rPr>
              <a:t>　　を判断する必要がある</a:t>
            </a:r>
            <a:endParaRPr lang="en-US" altLang="ja-JP" sz="4400" dirty="0">
              <a:latin typeface="BIZ UDPゴシック" panose="020B0400000000000000" pitchFamily="50" charset="-128"/>
              <a:ea typeface="BIZ UDPゴシック" panose="020B0400000000000000" pitchFamily="50" charset="-128"/>
            </a:endParaRPr>
          </a:p>
          <a:p>
            <a:endParaRPr lang="en-US" altLang="ja-JP" sz="4400" spc="-15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720881194"/>
      </p:ext>
    </p:extLst>
  </p:cSld>
  <p:clrMapOvr>
    <a:masterClrMapping/>
  </p:clrMapOvr>
  <mc:AlternateContent xmlns:mc="http://schemas.openxmlformats.org/markup-compatibility/2006" xmlns:p14="http://schemas.microsoft.com/office/powerpoint/2010/main">
    <mc:Choice Requires="p14">
      <p:transition spd="slow" p14:dur="2000" advTm="13477"/>
    </mc:Choice>
    <mc:Fallback xmlns="">
      <p:transition spd="slow" advTm="13477"/>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05C84C8-5AE3-F3EF-99FD-2C1541FE0354}"/>
              </a:ext>
            </a:extLst>
          </p:cNvPr>
          <p:cNvSpPr>
            <a:spLocks noGrp="1"/>
          </p:cNvSpPr>
          <p:nvPr>
            <p:ph type="title"/>
          </p:nvPr>
        </p:nvSpPr>
        <p:spPr>
          <a:xfrm>
            <a:off x="0" y="0"/>
            <a:ext cx="12192000" cy="1325563"/>
          </a:xfrm>
          <a:solidFill>
            <a:schemeClr val="accent6"/>
          </a:solidFill>
        </p:spPr>
        <p:txBody>
          <a:bodyPr/>
          <a:lstStyle/>
          <a:p>
            <a:r>
              <a:rPr lang="ja-JP" altLang="en-US" dirty="0">
                <a:solidFill>
                  <a:schemeClr val="bg1"/>
                </a:solidFill>
                <a:latin typeface="BIZ UDPゴシック" panose="020B0400000000000000" pitchFamily="50" charset="-128"/>
                <a:ea typeface="BIZ UDPゴシック" panose="020B0400000000000000" pitchFamily="50" charset="-128"/>
              </a:rPr>
              <a:t>　できるか（実現可能性）を考える</a:t>
            </a:r>
            <a:endParaRPr kumimoji="1" lang="ja-JP" altLang="en-US" dirty="0">
              <a:solidFill>
                <a:schemeClr val="bg1"/>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519EC797-5089-9113-E5D1-A141FB9B7412}"/>
              </a:ext>
            </a:extLst>
          </p:cNvPr>
          <p:cNvSpPr txBox="1"/>
          <p:nvPr/>
        </p:nvSpPr>
        <p:spPr>
          <a:xfrm>
            <a:off x="347258" y="1413946"/>
            <a:ext cx="11670572" cy="6524863"/>
          </a:xfrm>
          <a:prstGeom prst="rect">
            <a:avLst/>
          </a:prstGeom>
          <a:noFill/>
          <a:ln w="38100">
            <a:solidFill>
              <a:schemeClr val="bg1"/>
            </a:solidFill>
            <a:prstDash val="dashDot"/>
          </a:ln>
        </p:spPr>
        <p:txBody>
          <a:bodyPr wrap="square" rtlCol="0">
            <a:spAutoFit/>
          </a:bodyPr>
          <a:lstStyle/>
          <a:p>
            <a:r>
              <a:rPr lang="ja-JP" altLang="en-US" sz="4400" spc="-150" dirty="0">
                <a:latin typeface="BIZ UDPゴシック" panose="020B0400000000000000" pitchFamily="50" charset="-128"/>
                <a:ea typeface="BIZ UDPゴシック" panose="020B0400000000000000" pitchFamily="50" charset="-128"/>
              </a:rPr>
              <a:t>１．探究可能かどうか？</a:t>
            </a:r>
            <a:endParaRPr lang="en-US" altLang="ja-JP" sz="4400" spc="-150" dirty="0">
              <a:latin typeface="BIZ UDPゴシック" panose="020B0400000000000000" pitchFamily="50" charset="-128"/>
              <a:ea typeface="BIZ UDPゴシック" panose="020B0400000000000000" pitchFamily="50" charset="-128"/>
            </a:endParaRPr>
          </a:p>
          <a:p>
            <a:r>
              <a:rPr lang="ja-JP" altLang="en-US" sz="4400" spc="-150" dirty="0">
                <a:latin typeface="BIZ UDPゴシック" panose="020B0400000000000000" pitchFamily="50" charset="-128"/>
                <a:ea typeface="BIZ UDPゴシック" panose="020B0400000000000000" pitchFamily="50" charset="-128"/>
              </a:rPr>
              <a:t>　・場所・時間・費用・道具などは揃っているか</a:t>
            </a:r>
            <a:endParaRPr lang="en-US" altLang="ja-JP" sz="4400" spc="-150" dirty="0">
              <a:latin typeface="BIZ UDPゴシック" panose="020B0400000000000000" pitchFamily="50" charset="-128"/>
              <a:ea typeface="BIZ UDPゴシック" panose="020B0400000000000000" pitchFamily="50" charset="-128"/>
            </a:endParaRPr>
          </a:p>
          <a:p>
            <a:r>
              <a:rPr lang="ja-JP" altLang="en-US" sz="4400" spc="-150" dirty="0">
                <a:latin typeface="BIZ UDPゴシック" panose="020B0400000000000000" pitchFamily="50" charset="-128"/>
                <a:ea typeface="BIZ UDPゴシック" panose="020B0400000000000000" pitchFamily="50" charset="-128"/>
              </a:rPr>
              <a:t>　・科学的に実証できるか？</a:t>
            </a:r>
            <a:endParaRPr lang="en-US" altLang="ja-JP" sz="4400" spc="-150" dirty="0">
              <a:latin typeface="BIZ UDPゴシック" panose="020B0400000000000000" pitchFamily="50" charset="-128"/>
              <a:ea typeface="BIZ UDPゴシック" panose="020B0400000000000000" pitchFamily="50" charset="-128"/>
            </a:endParaRPr>
          </a:p>
          <a:p>
            <a:r>
              <a:rPr lang="ja-JP" altLang="en-US" sz="4400" spc="-150" dirty="0">
                <a:latin typeface="BIZ UDPゴシック" panose="020B0400000000000000" pitchFamily="50" charset="-128"/>
                <a:ea typeface="BIZ UDPゴシック" panose="020B0400000000000000" pitchFamily="50" charset="-128"/>
              </a:rPr>
              <a:t>　　（実験・観察・データ分析など</a:t>
            </a:r>
            <a:r>
              <a:rPr lang="ja-JP" altLang="en-US" sz="4400" spc="-150" dirty="0" smtClean="0">
                <a:latin typeface="BIZ UDPゴシック" panose="020B0400000000000000" pitchFamily="50" charset="-128"/>
                <a:ea typeface="BIZ UDPゴシック" panose="020B0400000000000000" pitchFamily="50" charset="-128"/>
              </a:rPr>
              <a:t>）</a:t>
            </a:r>
            <a:endParaRPr lang="en-US" altLang="ja-JP" sz="4400" spc="-150" dirty="0" smtClean="0">
              <a:latin typeface="BIZ UDPゴシック" panose="020B0400000000000000" pitchFamily="50" charset="-128"/>
              <a:ea typeface="BIZ UDPゴシック" panose="020B0400000000000000" pitchFamily="50" charset="-128"/>
            </a:endParaRPr>
          </a:p>
          <a:p>
            <a:endParaRPr lang="ja-JP" altLang="en-US" sz="4400" spc="-150" dirty="0">
              <a:latin typeface="BIZ UDPゴシック" panose="020B0400000000000000" pitchFamily="50" charset="-128"/>
              <a:ea typeface="BIZ UDPゴシック" panose="020B0400000000000000" pitchFamily="50" charset="-128"/>
            </a:endParaRPr>
          </a:p>
          <a:p>
            <a:r>
              <a:rPr lang="ja-JP" altLang="en-US" sz="4400" spc="-150" dirty="0">
                <a:latin typeface="BIZ UDPゴシック" panose="020B0400000000000000" pitchFamily="50" charset="-128"/>
                <a:ea typeface="BIZ UDPゴシック" panose="020B0400000000000000" pitchFamily="50" charset="-128"/>
              </a:rPr>
              <a:t>２．</a:t>
            </a:r>
            <a:r>
              <a:rPr lang="en-US" altLang="ja-JP" sz="4400" spc="-150" dirty="0">
                <a:latin typeface="BIZ UDPゴシック" panose="020B0400000000000000" pitchFamily="50" charset="-128"/>
                <a:ea typeface="BIZ UDPゴシック" panose="020B0400000000000000" pitchFamily="50" charset="-128"/>
              </a:rPr>
              <a:t>1</a:t>
            </a:r>
            <a:r>
              <a:rPr lang="ja-JP" altLang="en-US" sz="4400" spc="-150" dirty="0">
                <a:latin typeface="BIZ UDPゴシック" panose="020B0400000000000000" pitchFamily="50" charset="-128"/>
                <a:ea typeface="BIZ UDPゴシック" panose="020B0400000000000000" pitchFamily="50" charset="-128"/>
              </a:rPr>
              <a:t>年かけて取り組むことができるか？</a:t>
            </a:r>
            <a:r>
              <a:rPr lang="en-US" altLang="ja-JP" sz="4400" spc="-150" dirty="0">
                <a:latin typeface="BIZ UDPゴシック" panose="020B0400000000000000" pitchFamily="50" charset="-128"/>
                <a:ea typeface="BIZ UDPゴシック" panose="020B0400000000000000" pitchFamily="50" charset="-128"/>
              </a:rPr>
              <a:t> </a:t>
            </a:r>
          </a:p>
          <a:p>
            <a:r>
              <a:rPr lang="ja-JP" altLang="en-US" sz="4400" spc="-150" dirty="0">
                <a:latin typeface="BIZ UDPゴシック" panose="020B0400000000000000" pitchFamily="50" charset="-128"/>
                <a:ea typeface="BIZ UDPゴシック" panose="020B0400000000000000" pitchFamily="50" charset="-128"/>
              </a:rPr>
              <a:t>　</a:t>
            </a:r>
            <a:endParaRPr lang="en-US" altLang="ja-JP" sz="4400" spc="-150" dirty="0">
              <a:latin typeface="BIZ UDPゴシック" panose="020B0400000000000000" pitchFamily="50" charset="-128"/>
              <a:ea typeface="BIZ UDPゴシック" panose="020B0400000000000000" pitchFamily="50" charset="-128"/>
            </a:endParaRPr>
          </a:p>
          <a:p>
            <a:endParaRPr lang="ja-JP" altLang="en-US" sz="4400" spc="-150" dirty="0">
              <a:latin typeface="BIZ UDPゴシック" panose="020B0400000000000000" pitchFamily="50" charset="-128"/>
              <a:ea typeface="BIZ UDPゴシック" panose="020B0400000000000000" pitchFamily="50" charset="-128"/>
            </a:endParaRPr>
          </a:p>
          <a:p>
            <a:pPr>
              <a:lnSpc>
                <a:spcPct val="150000"/>
              </a:lnSpc>
            </a:pPr>
            <a:endParaRPr lang="en-US" altLang="ja-JP" sz="4400" spc="-15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627551659"/>
      </p:ext>
    </p:extLst>
  </p:cSld>
  <p:clrMapOvr>
    <a:masterClrMapping/>
  </p:clrMapOvr>
  <mc:AlternateContent xmlns:mc="http://schemas.openxmlformats.org/markup-compatibility/2006" xmlns:p14="http://schemas.microsoft.com/office/powerpoint/2010/main">
    <mc:Choice Requires="p14">
      <p:transition spd="slow" p14:dur="2000" advTm="1214"/>
    </mc:Choice>
    <mc:Fallback xmlns="">
      <p:transition spd="slow" advTm="1214"/>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05C84C8-5AE3-F3EF-99FD-2C1541FE0354}"/>
              </a:ext>
            </a:extLst>
          </p:cNvPr>
          <p:cNvSpPr>
            <a:spLocks noGrp="1"/>
          </p:cNvSpPr>
          <p:nvPr>
            <p:ph type="title"/>
          </p:nvPr>
        </p:nvSpPr>
        <p:spPr>
          <a:xfrm>
            <a:off x="0" y="0"/>
            <a:ext cx="12192000" cy="1325563"/>
          </a:xfrm>
          <a:solidFill>
            <a:schemeClr val="accent6"/>
          </a:solidFill>
        </p:spPr>
        <p:txBody>
          <a:bodyPr/>
          <a:lstStyle/>
          <a:p>
            <a:r>
              <a:rPr kumimoji="1" lang="ja-JP" altLang="en-US" dirty="0">
                <a:solidFill>
                  <a:schemeClr val="bg1"/>
                </a:solidFill>
                <a:latin typeface="BIZ UDPゴシック" panose="020B0400000000000000" pitchFamily="50" charset="-128"/>
                <a:ea typeface="BIZ UDPゴシック" panose="020B0400000000000000" pitchFamily="50" charset="-128"/>
              </a:rPr>
              <a:t>　例えば</a:t>
            </a:r>
          </a:p>
        </p:txBody>
      </p:sp>
      <p:sp>
        <p:nvSpPr>
          <p:cNvPr id="4" name="テキスト ボックス 3">
            <a:extLst>
              <a:ext uri="{FF2B5EF4-FFF2-40B4-BE49-F238E27FC236}">
                <a16:creationId xmlns:a16="http://schemas.microsoft.com/office/drawing/2014/main" id="{2B7A36CD-CECE-D640-323F-9FF3BB988117}"/>
              </a:ext>
            </a:extLst>
          </p:cNvPr>
          <p:cNvSpPr txBox="1"/>
          <p:nvPr/>
        </p:nvSpPr>
        <p:spPr>
          <a:xfrm>
            <a:off x="198699" y="1325563"/>
            <a:ext cx="11794602" cy="4998035"/>
          </a:xfrm>
          <a:prstGeom prst="rect">
            <a:avLst/>
          </a:prstGeom>
          <a:noFill/>
        </p:spPr>
        <p:txBody>
          <a:bodyPr wrap="square" rtlCol="0">
            <a:spAutoFit/>
          </a:bodyPr>
          <a:lstStyle/>
          <a:p>
            <a:pPr>
              <a:lnSpc>
                <a:spcPct val="150000"/>
              </a:lnSpc>
            </a:pPr>
            <a:r>
              <a:rPr lang="ja-JP" altLang="en-US" sz="4400" dirty="0">
                <a:latin typeface="BIZ UDPゴシック" panose="020B0400000000000000" pitchFamily="50" charset="-128"/>
                <a:ea typeface="BIZ UDPゴシック" panose="020B0400000000000000" pitchFamily="50" charset="-128"/>
              </a:rPr>
              <a:t>疑問：節電するための最も効果的な方法とは？</a:t>
            </a:r>
            <a:endParaRPr lang="en-US" altLang="ja-JP" sz="4400" dirty="0">
              <a:latin typeface="BIZ UDPゴシック" panose="020B0400000000000000" pitchFamily="50" charset="-128"/>
              <a:ea typeface="BIZ UDPゴシック" panose="020B0400000000000000" pitchFamily="50" charset="-128"/>
            </a:endParaRPr>
          </a:p>
          <a:p>
            <a:pPr>
              <a:lnSpc>
                <a:spcPct val="150000"/>
              </a:lnSpc>
            </a:pPr>
            <a:r>
              <a:rPr lang="ja-JP" altLang="en-US" sz="4400" dirty="0">
                <a:latin typeface="BIZ UDPゴシック" panose="020B0400000000000000" pitchFamily="50" charset="-128"/>
                <a:ea typeface="BIZ UDPゴシック" panose="020B0400000000000000" pitchFamily="50" charset="-128"/>
              </a:rPr>
              <a:t>　　１．実証：消費電力を測定できる</a:t>
            </a:r>
          </a:p>
          <a:p>
            <a:pPr>
              <a:lnSpc>
                <a:spcPct val="150000"/>
              </a:lnSpc>
            </a:pPr>
            <a:r>
              <a:rPr lang="ja-JP" altLang="en-US" sz="4400" dirty="0">
                <a:latin typeface="BIZ UDPゴシック" panose="020B0400000000000000" pitchFamily="50" charset="-128"/>
                <a:ea typeface="BIZ UDPゴシック" panose="020B0400000000000000" pitchFamily="50" charset="-128"/>
              </a:rPr>
              <a:t>　　２．道具：家庭で調べられる</a:t>
            </a:r>
            <a:endParaRPr lang="en-US" altLang="ja-JP" sz="4400" dirty="0">
              <a:latin typeface="BIZ UDPゴシック" panose="020B0400000000000000" pitchFamily="50" charset="-128"/>
              <a:ea typeface="BIZ UDPゴシック" panose="020B0400000000000000" pitchFamily="50" charset="-128"/>
            </a:endParaRPr>
          </a:p>
          <a:p>
            <a:pPr>
              <a:lnSpc>
                <a:spcPct val="150000"/>
              </a:lnSpc>
            </a:pPr>
            <a:r>
              <a:rPr lang="ja-JP" altLang="en-US" sz="4400" dirty="0">
                <a:latin typeface="BIZ UDPゴシック" panose="020B0400000000000000" pitchFamily="50" charset="-128"/>
                <a:ea typeface="BIZ UDPゴシック" panose="020B0400000000000000" pitchFamily="50" charset="-128"/>
              </a:rPr>
              <a:t>疑問：ブラックホールができるメカニズムとは？</a:t>
            </a:r>
            <a:endParaRPr lang="en-US" altLang="ja-JP" sz="4400" dirty="0">
              <a:latin typeface="BIZ UDPゴシック" panose="020B0400000000000000" pitchFamily="50" charset="-128"/>
              <a:ea typeface="BIZ UDPゴシック" panose="020B0400000000000000" pitchFamily="50" charset="-128"/>
            </a:endParaRPr>
          </a:p>
          <a:p>
            <a:pPr>
              <a:lnSpc>
                <a:spcPct val="150000"/>
              </a:lnSpc>
            </a:pPr>
            <a:r>
              <a:rPr lang="ja-JP" altLang="en-US" sz="4400" dirty="0">
                <a:latin typeface="BIZ UDPゴシック" panose="020B0400000000000000" pitchFamily="50" charset="-128"/>
                <a:ea typeface="BIZ UDPゴシック" panose="020B0400000000000000" pitchFamily="50" charset="-128"/>
              </a:rPr>
              <a:t>　　　できない</a:t>
            </a:r>
          </a:p>
        </p:txBody>
      </p:sp>
    </p:spTree>
    <p:custDataLst>
      <p:tags r:id="rId1"/>
    </p:custDataLst>
    <p:extLst>
      <p:ext uri="{BB962C8B-B14F-4D97-AF65-F5344CB8AC3E}">
        <p14:creationId xmlns:p14="http://schemas.microsoft.com/office/powerpoint/2010/main" val="524931455"/>
      </p:ext>
    </p:extLst>
  </p:cSld>
  <p:clrMapOvr>
    <a:masterClrMapping/>
  </p:clrMapOvr>
  <mc:AlternateContent xmlns:mc="http://schemas.openxmlformats.org/markup-compatibility/2006" xmlns:p14="http://schemas.microsoft.com/office/powerpoint/2010/main">
    <mc:Choice Requires="p14">
      <p:transition spd="slow" p14:dur="2000" advTm="32145"/>
    </mc:Choice>
    <mc:Fallback xmlns="">
      <p:transition spd="slow" advTm="32145"/>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85358B-CE58-3863-8FBC-3B1C584EBC73}"/>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D4F2441A-A78E-9B33-27B3-D8E8400C02FC}"/>
              </a:ext>
            </a:extLst>
          </p:cNvPr>
          <p:cNvSpPr>
            <a:spLocks noGrp="1"/>
          </p:cNvSpPr>
          <p:nvPr>
            <p:ph type="title"/>
          </p:nvPr>
        </p:nvSpPr>
        <p:spPr>
          <a:xfrm>
            <a:off x="0" y="0"/>
            <a:ext cx="12192000" cy="1325563"/>
          </a:xfrm>
          <a:solidFill>
            <a:schemeClr val="accent6"/>
          </a:solidFill>
        </p:spPr>
        <p:txBody>
          <a:bodyPr/>
          <a:lstStyle/>
          <a:p>
            <a:r>
              <a:rPr kumimoji="1" lang="ja-JP" altLang="en-US" dirty="0">
                <a:solidFill>
                  <a:schemeClr val="bg1"/>
                </a:solidFill>
                <a:latin typeface="BIZ UDPゴシック" panose="020B0400000000000000" pitchFamily="50" charset="-128"/>
                <a:ea typeface="BIZ UDPゴシック" panose="020B0400000000000000" pitchFamily="50" charset="-128"/>
              </a:rPr>
              <a:t>　</a:t>
            </a:r>
            <a:r>
              <a:rPr lang="ja-JP" altLang="en-US" dirty="0">
                <a:solidFill>
                  <a:schemeClr val="bg1"/>
                </a:solidFill>
                <a:latin typeface="BIZ UDPゴシック" panose="020B0400000000000000" pitchFamily="50" charset="-128"/>
                <a:ea typeface="BIZ UDPゴシック" panose="020B0400000000000000" pitchFamily="50" charset="-128"/>
              </a:rPr>
              <a:t>マンダラートとは</a:t>
            </a:r>
            <a:endParaRPr kumimoji="1" lang="ja-JP" altLang="en-US" dirty="0">
              <a:solidFill>
                <a:schemeClr val="bg1"/>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C85935E2-B8EA-FAC1-9FFA-7B4F3C859C96}"/>
              </a:ext>
            </a:extLst>
          </p:cNvPr>
          <p:cNvSpPr txBox="1"/>
          <p:nvPr/>
        </p:nvSpPr>
        <p:spPr>
          <a:xfrm>
            <a:off x="150472" y="1688607"/>
            <a:ext cx="2266158" cy="2308324"/>
          </a:xfrm>
          <a:prstGeom prst="rect">
            <a:avLst/>
          </a:prstGeom>
          <a:noFill/>
        </p:spPr>
        <p:txBody>
          <a:bodyPr wrap="square" rtlCol="0">
            <a:spAutoFit/>
          </a:bodyPr>
          <a:lstStyle/>
          <a:p>
            <a:pPr>
              <a:lnSpc>
                <a:spcPct val="150000"/>
              </a:lnSpc>
            </a:pPr>
            <a:r>
              <a:rPr lang="ja-JP" altLang="en-US" sz="4800" dirty="0">
                <a:latin typeface="BIZ UDPゴシック" panose="020B0400000000000000" pitchFamily="50" charset="-128"/>
                <a:ea typeface="BIZ UDPゴシック" panose="020B0400000000000000" pitchFamily="50" charset="-128"/>
              </a:rPr>
              <a:t>教科書　　</a:t>
            </a:r>
            <a:endParaRPr lang="en-US" altLang="ja-JP" sz="4800" dirty="0" smtClean="0">
              <a:latin typeface="BIZ UDPゴシック" panose="020B0400000000000000" pitchFamily="50" charset="-128"/>
              <a:ea typeface="BIZ UDPゴシック" panose="020B0400000000000000" pitchFamily="50" charset="-128"/>
            </a:endParaRPr>
          </a:p>
          <a:p>
            <a:pPr>
              <a:lnSpc>
                <a:spcPct val="150000"/>
              </a:lnSpc>
            </a:pPr>
            <a:r>
              <a:rPr lang="ja-JP" altLang="en-US" sz="4800" dirty="0" smtClean="0">
                <a:latin typeface="BIZ UDPゴシック" panose="020B0400000000000000" pitchFamily="50" charset="-128"/>
                <a:ea typeface="BIZ UDPゴシック" panose="020B0400000000000000" pitchFamily="50" charset="-128"/>
              </a:rPr>
              <a:t>大谷</a:t>
            </a:r>
            <a:endParaRPr lang="ja-JP" altLang="en-US" sz="4800" dirty="0">
              <a:latin typeface="BIZ UDPゴシック" panose="020B0400000000000000" pitchFamily="50" charset="-128"/>
              <a:ea typeface="BIZ UDPゴシック" panose="020B0400000000000000" pitchFamily="50" charset="-128"/>
            </a:endParaRPr>
          </a:p>
        </p:txBody>
      </p:sp>
      <p:pic>
        <p:nvPicPr>
          <p:cNvPr id="6" name="図 5"/>
          <p:cNvPicPr/>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2416630" y="1307706"/>
            <a:ext cx="9622970" cy="5550294"/>
          </a:xfrm>
          <a:prstGeom prst="rect">
            <a:avLst/>
          </a:prstGeom>
        </p:spPr>
      </p:pic>
    </p:spTree>
    <p:custDataLst>
      <p:tags r:id="rId1"/>
    </p:custDataLst>
    <p:extLst>
      <p:ext uri="{BB962C8B-B14F-4D97-AF65-F5344CB8AC3E}">
        <p14:creationId xmlns:p14="http://schemas.microsoft.com/office/powerpoint/2010/main" val="3027394507"/>
      </p:ext>
    </p:extLst>
  </p:cSld>
  <p:clrMapOvr>
    <a:masterClrMapping/>
  </p:clrMapOvr>
  <mc:AlternateContent xmlns:mc="http://schemas.openxmlformats.org/markup-compatibility/2006" xmlns:p14="http://schemas.microsoft.com/office/powerpoint/2010/main">
    <mc:Choice Requires="p14">
      <p:transition spd="slow" p14:dur="2000" advTm="32145"/>
    </mc:Choice>
    <mc:Fallback xmlns="">
      <p:transition spd="slow" advTm="32145"/>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6.4|0.8"/>
</p:tagLst>
</file>

<file path=ppt/tags/tag2.xml><?xml version="1.0" encoding="utf-8"?>
<p:tagLst xmlns:a="http://schemas.openxmlformats.org/drawingml/2006/main" xmlns:r="http://schemas.openxmlformats.org/officeDocument/2006/relationships" xmlns:p="http://schemas.openxmlformats.org/presentationml/2006/main">
  <p:tag name="TIMING" val="|0.3"/>
</p:tagLst>
</file>

<file path=ppt/tags/tag3.xml><?xml version="1.0" encoding="utf-8"?>
<p:tagLst xmlns:a="http://schemas.openxmlformats.org/drawingml/2006/main" xmlns:r="http://schemas.openxmlformats.org/officeDocument/2006/relationships" xmlns:p="http://schemas.openxmlformats.org/presentationml/2006/main">
  <p:tag name="TIMING" val="|0.3"/>
</p:tagLst>
</file>

<file path=ppt/tags/tag4.xml><?xml version="1.0" encoding="utf-8"?>
<p:tagLst xmlns:a="http://schemas.openxmlformats.org/drawingml/2006/main" xmlns:r="http://schemas.openxmlformats.org/officeDocument/2006/relationships" xmlns:p="http://schemas.openxmlformats.org/presentationml/2006/main">
  <p:tag name="TIMING" val="|0.3"/>
</p:tagLst>
</file>

<file path=ppt/tags/tag5.xml><?xml version="1.0" encoding="utf-8"?>
<p:tagLst xmlns:a="http://schemas.openxmlformats.org/drawingml/2006/main" xmlns:r="http://schemas.openxmlformats.org/officeDocument/2006/relationships" xmlns:p="http://schemas.openxmlformats.org/presentationml/2006/main">
  <p:tag name="TIMING" val="|0.3"/>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F189312F9C40824FB7357E0021A152F0" ma:contentTypeVersion="27" ma:contentTypeDescription="新しいドキュメントを作成します。" ma:contentTypeScope="" ma:versionID="f4de2c2eed3c92ffb079e2398861a985">
  <xsd:schema xmlns:xsd="http://www.w3.org/2001/XMLSchema" xmlns:xs="http://www.w3.org/2001/XMLSchema" xmlns:p="http://schemas.microsoft.com/office/2006/metadata/properties" xmlns:ns2="9ee03e85-316d-4c7f-a8dc-eb72b4260297" xmlns:ns3="c5eb6b3b-7650-4122-ade3-e5468c1d9dbf" targetNamespace="http://schemas.microsoft.com/office/2006/metadata/properties" ma:root="true" ma:fieldsID="7957cae076dbe1e3768d9864b0f9726d" ns2:_="" ns3:_="">
    <xsd:import namespace="9ee03e85-316d-4c7f-a8dc-eb72b4260297"/>
    <xsd:import namespace="c5eb6b3b-7650-4122-ade3-e5468c1d9db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AutoKeyPoints" minOccurs="0"/>
                <xsd:element ref="ns2:MediaServiceKeyPoints" minOccurs="0"/>
                <xsd:element ref="ns2:MediaLengthInSeconds" minOccurs="0"/>
                <xsd:element ref="ns2:MediaServiceLocation" minOccurs="0"/>
                <xsd:element ref="ns2:lcf76f155ced4ddcb4097134ff3c332f" minOccurs="0"/>
                <xsd:element ref="ns3:TaxCatchAll" minOccurs="0"/>
                <xsd:element ref="ns2:_x9078__x6319__x7ba1__x7406__x59d4__x54e1__x4f1a_" minOccurs="0"/>
                <xsd:element ref="ns2:fa219b4f-bc7b-46b0-98de-6382de0a0462CountryOrRegion" minOccurs="0"/>
                <xsd:element ref="ns2:fa219b4f-bc7b-46b0-98de-6382de0a0462State" minOccurs="0"/>
                <xsd:element ref="ns2:fa219b4f-bc7b-46b0-98de-6382de0a0462City" minOccurs="0"/>
                <xsd:element ref="ns2:fa219b4f-bc7b-46b0-98de-6382de0a0462PostalCode" minOccurs="0"/>
                <xsd:element ref="ns2:fa219b4f-bc7b-46b0-98de-6382de0a0462Street" minOccurs="0"/>
                <xsd:element ref="ns2:fa219b4f-bc7b-46b0-98de-6382de0a0462GeoLoc" minOccurs="0"/>
                <xsd:element ref="ns2:fa219b4f-bc7b-46b0-98de-6382de0a0462DispName" minOccurs="0"/>
                <xsd:element ref="ns2:MediaServiceSearchProperties" minOccurs="0"/>
                <xsd:element ref="ns2:MediaServiceObjectDetectorVersion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e03e85-316d-4c7f-a8dc-eb72b426029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画像タグ" ma:readOnly="false" ma:fieldId="{5cf76f15-5ced-4ddc-b409-7134ff3c332f}" ma:taxonomyMulti="true" ma:sspId="029366c2-5c34-4560-ad45-a81bb39167a2" ma:termSetId="09814cd3-568e-fe90-9814-8d621ff8fb84" ma:anchorId="fba54fb3-c3e1-fe81-a776-ca4b69148c4d" ma:open="true" ma:isKeyword="false">
      <xsd:complexType>
        <xsd:sequence>
          <xsd:element ref="pc:Terms" minOccurs="0" maxOccurs="1"/>
        </xsd:sequence>
      </xsd:complexType>
    </xsd:element>
    <xsd:element name="_x9078__x6319__x7ba1__x7406__x59d4__x54e1__x4f1a_" ma:index="24" nillable="true" ma:displayName="選挙管理委員会" ma:format="Dropdown" ma:internalName="_x9078__x6319__x7ba1__x7406__x59d4__x54e1__x4f1a_">
      <xsd:simpleType>
        <xsd:restriction base="dms:Unknown"/>
      </xsd:simpleType>
    </xsd:element>
    <xsd:element name="fa219b4f-bc7b-46b0-98de-6382de0a0462CountryOrRegion" ma:index="25" nillable="true" ma:displayName="選挙管理委員会: 国/地域" ma:internalName="CountryOrRegion" ma:readOnly="true">
      <xsd:simpleType>
        <xsd:restriction base="dms:Text"/>
      </xsd:simpleType>
    </xsd:element>
    <xsd:element name="fa219b4f-bc7b-46b0-98de-6382de0a0462State" ma:index="26" nillable="true" ma:displayName="選挙管理委員会: 都道府県" ma:internalName="State" ma:readOnly="true">
      <xsd:simpleType>
        <xsd:restriction base="dms:Text"/>
      </xsd:simpleType>
    </xsd:element>
    <xsd:element name="fa219b4f-bc7b-46b0-98de-6382de0a0462City" ma:index="27" nillable="true" ma:displayName="選挙管理委員会:市区町村" ma:internalName="City" ma:readOnly="true">
      <xsd:simpleType>
        <xsd:restriction base="dms:Text"/>
      </xsd:simpleType>
    </xsd:element>
    <xsd:element name="fa219b4f-bc7b-46b0-98de-6382de0a0462PostalCode" ma:index="28" nillable="true" ma:displayName="選挙管理委員会: 郵便番号コード" ma:internalName="PostalCode" ma:readOnly="true">
      <xsd:simpleType>
        <xsd:restriction base="dms:Text"/>
      </xsd:simpleType>
    </xsd:element>
    <xsd:element name="fa219b4f-bc7b-46b0-98de-6382de0a0462Street" ma:index="29" nillable="true" ma:displayName="選挙管理委員会: 番地" ma:internalName="Street" ma:readOnly="true">
      <xsd:simpleType>
        <xsd:restriction base="dms:Text"/>
      </xsd:simpleType>
    </xsd:element>
    <xsd:element name="fa219b4f-bc7b-46b0-98de-6382de0a0462GeoLoc" ma:index="30" nillable="true" ma:displayName="選挙管理委員会: 座標" ma:internalName="GeoLoc" ma:readOnly="true">
      <xsd:simpleType>
        <xsd:restriction base="dms:Unknown"/>
      </xsd:simpleType>
    </xsd:element>
    <xsd:element name="fa219b4f-bc7b-46b0-98de-6382de0a0462DispName" ma:index="31" nillable="true" ma:displayName="選挙管理委員会: 名前" ma:internalName="DispName" ma:readOnly="true">
      <xsd:simpleType>
        <xsd:restriction base="dms:Text"/>
      </xsd:simpleType>
    </xsd:element>
    <xsd:element name="MediaServiceSearchProperties" ma:index="32" nillable="true" ma:displayName="MediaServiceSearchProperties" ma:hidden="true" ma:internalName="MediaServiceSearchProperties" ma:readOnly="true">
      <xsd:simpleType>
        <xsd:restriction base="dms:Note"/>
      </xsd:simpleType>
    </xsd:element>
    <xsd:element name="MediaServiceObjectDetectorVersions" ma:index="33" nillable="true" ma:displayName="MediaServiceObjectDetectorVersions" ma:description="" ma:hidden="true" ma:indexed="true" ma:internalName="MediaServiceObjectDetectorVersions" ma:readOnly="true">
      <xsd:simpleType>
        <xsd:restriction base="dms:Text"/>
      </xsd:simpleType>
    </xsd:element>
    <xsd:element name="MediaServiceBillingMetadata" ma:index="3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5eb6b3b-7650-4122-ade3-e5468c1d9dbf" elementFormDefault="qualified">
    <xsd:import namespace="http://schemas.microsoft.com/office/2006/documentManagement/types"/>
    <xsd:import namespace="http://schemas.microsoft.com/office/infopath/2007/PartnerControls"/>
    <xsd:element name="SharedWithUsers" ma:index="10"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共有相手の詳細情報" ma:internalName="SharedWithDetails" ma:readOnly="true">
      <xsd:simpleType>
        <xsd:restriction base="dms:Note">
          <xsd:maxLength value="255"/>
        </xsd:restriction>
      </xsd:simpleType>
    </xsd:element>
    <xsd:element name="TaxCatchAll" ma:index="23" nillable="true" ma:displayName="Taxonomy Catch All Column" ma:hidden="true" ma:list="{c4cb765d-7647-475f-b47a-46e282ec1fa9}" ma:internalName="TaxCatchAll" ma:showField="CatchAllData" ma:web="c5eb6b3b-7650-4122-ade3-e5468c1d9db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ee03e85-316d-4c7f-a8dc-eb72b4260297">
      <Terms xmlns="http://schemas.microsoft.com/office/infopath/2007/PartnerControls"/>
    </lcf76f155ced4ddcb4097134ff3c332f>
    <_x9078__x6319__x7ba1__x7406__x59d4__x54e1__x4f1a_ xmlns="9ee03e85-316d-4c7f-a8dc-eb72b4260297" xsi:nil="true"/>
    <TaxCatchAll xmlns="c5eb6b3b-7650-4122-ade3-e5468c1d9db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E3F129D-B285-4928-AA6D-5F8978B7D827}"/>
</file>

<file path=customXml/itemProps2.xml><?xml version="1.0" encoding="utf-8"?>
<ds:datastoreItem xmlns:ds="http://schemas.openxmlformats.org/officeDocument/2006/customXml" ds:itemID="{7980B9A6-4503-471F-842A-CA390B8F7CB5}">
  <ds:schemaRefs>
    <ds:schemaRef ds:uri="http://purl.org/dc/elements/1.1/"/>
    <ds:schemaRef ds:uri="http://schemas.microsoft.com/office/2006/metadata/properties"/>
    <ds:schemaRef ds:uri="http://purl.org/dc/terms/"/>
    <ds:schemaRef ds:uri="9ee03e85-316d-4c7f-a8dc-eb72b4260297"/>
    <ds:schemaRef ds:uri="http://schemas.microsoft.com/office/2006/documentManagement/types"/>
    <ds:schemaRef ds:uri="c5eb6b3b-7650-4122-ade3-e5468c1d9dbf"/>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CD8BA8F2-76A8-4D04-8AC9-C2B0DC579C7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6055</TotalTime>
  <Words>618</Words>
  <Application>Microsoft Office PowerPoint</Application>
  <PresentationFormat>ワイド画面</PresentationFormat>
  <Paragraphs>101</Paragraphs>
  <Slides>16</Slides>
  <Notes>16</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16</vt:i4>
      </vt:variant>
    </vt:vector>
  </HeadingPairs>
  <TitlesOfParts>
    <vt:vector size="24" baseType="lpstr">
      <vt:lpstr>ADLaM Display</vt:lpstr>
      <vt:lpstr>BIZ UDPゴシック</vt:lpstr>
      <vt:lpstr>Google Sans</vt:lpstr>
      <vt:lpstr>Roboto</vt:lpstr>
      <vt:lpstr>游ゴシック</vt:lpstr>
      <vt:lpstr>游ゴシック Light</vt:lpstr>
      <vt:lpstr>Arial</vt:lpstr>
      <vt:lpstr>Office テーマ</vt:lpstr>
      <vt:lpstr>『身近な疑問』とその実現可能性  </vt:lpstr>
      <vt:lpstr>　本日のテーマ</vt:lpstr>
      <vt:lpstr>　【復習】探究活動と調べ学習の違い</vt:lpstr>
      <vt:lpstr>　【復習】探究活動とは</vt:lpstr>
      <vt:lpstr>　身近な疑問から始まる探究</vt:lpstr>
      <vt:lpstr>　身近な疑問から始まる探究</vt:lpstr>
      <vt:lpstr>　できるか（実現可能性）を考える</vt:lpstr>
      <vt:lpstr>　例えば</vt:lpstr>
      <vt:lpstr>　マンダラートとは</vt:lpstr>
      <vt:lpstr>　マンダラートとは</vt:lpstr>
      <vt:lpstr>PowerPoint プレゼンテーション</vt:lpstr>
      <vt:lpstr>[課題１]に取り組む（個人）</vt:lpstr>
      <vt:lpstr>[課題２]振り返り</vt:lpstr>
      <vt:lpstr>[振り返りのポイント]</vt:lpstr>
      <vt:lpstr>[課題３]に取り組む</vt:lpstr>
      <vt:lpstr>　次回からの予定</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プレ課題研究振り返り</dc:title>
  <cp:revision>24</cp:revision>
  <cp:lastPrinted>2025-05-13T04:23:07Z</cp:lastPrinted>
  <dcterms:created xsi:type="dcterms:W3CDTF">2023-09-17T10:51:18Z</dcterms:created>
  <dcterms:modified xsi:type="dcterms:W3CDTF">2025-07-27T00:36:00Z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0x010100F189312F9C40824FB7357E0021A152F0</vt:lpwstr>
  </property>
  <property fmtid="{D5CDD505-2E9C-101B-9397-08002B2CF9AE}" pid="3" name="MediaServiceImageTags">
    <vt:lpwstr/>
  </property>
</Properties>
</file>