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78" r:id="rId5"/>
    <p:sldId id="313" r:id="rId6"/>
    <p:sldId id="314" r:id="rId7"/>
    <p:sldId id="321" r:id="rId8"/>
    <p:sldId id="322" r:id="rId9"/>
    <p:sldId id="317" r:id="rId10"/>
    <p:sldId id="323" r:id="rId11"/>
    <p:sldId id="315" r:id="rId12"/>
    <p:sldId id="318" r:id="rId13"/>
    <p:sldId id="325" r:id="rId14"/>
    <p:sldId id="319" r:id="rId15"/>
    <p:sldId id="320" r:id="rId16"/>
    <p:sldId id="324" r:id="rId17"/>
    <p:sldId id="316" r:id="rId18"/>
    <p:sldId id="290" r:id="rId19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CC33"/>
    <a:srgbClr val="66FF99"/>
    <a:srgbClr val="00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2162" autoAdjust="0"/>
  </p:normalViewPr>
  <p:slideViewPr>
    <p:cSldViewPr snapToGrid="0">
      <p:cViewPr varScale="1">
        <p:scale>
          <a:sx n="59" d="100"/>
          <a:sy n="59" d="100"/>
        </p:scale>
        <p:origin x="9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F74C6-D983-4FE4-AE2B-64D4CA97C500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4BE6D-6B83-458B-8A2C-C78306357E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00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今日から本格的に課題研究を行っていくため、まずは後期のスケジュールを確認したいと思います。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7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A0BBA-FFEE-02D5-3688-E69E98F4F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F538C8-F0A4-6009-37F4-CBDF10A95E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9CE6FE7-EF19-7751-2168-63BF9102C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9B9123-20F7-75D5-C002-27BB4DDD38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898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DDC89-A76A-CB02-6A4F-FAA17AF91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CC142C5-B206-8CB6-A7EF-37B4077C34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4DCED1-F13A-CF64-3F5F-1EC9D29CD0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2F0358-EB7B-21B2-5075-EFEE09AF74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615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CBD3F-EF3D-8F85-5B59-4D4B4313A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77187CF-8B5E-06D7-34AD-801508F9D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FEB99F-CB3A-C1D9-6FFF-D6DEFC5E66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「こういう視点で見れば新しいことが分かるのでは？」</a:t>
            </a:r>
            <a:endParaRPr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「こんな工夫をすればもっと良くなるのでは？」</a:t>
            </a:r>
            <a:endParaRPr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/>
              <a:t>このように、疑問をどんどん深めていくことで、まだ分かっていない問いが出てきたときに、その問いは研究テーマになり得るのです。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77F2AA-8DEB-A66C-47FA-42B20D40D5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111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8A25D-1A76-323B-568C-3A07A044C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5474F6-BBD4-E74A-A8A5-25694F4CD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328F06-4761-4C1C-C813-08B7FEA95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9ED9C3-4F0E-492C-931E-D6A2D4617F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669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B5482-5CCE-0EAD-BEAA-D05645A2B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933CC3-F1C1-0A11-EFA2-F1CB8DC2AA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7462DD-AE8B-A513-FD20-16B9DF5CA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FE0A27-719B-585F-25BD-9F56E30157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4364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063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F6439-4C0B-0297-92A2-AF753EA5C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FE3C7E-5E6F-6C93-E712-82633C1F07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E09760-6593-7180-8C6B-1FADCFF2D7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10E6B4-3CC3-44D9-ABE9-DCA463ED76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02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9BB9C-2B56-2836-4327-0B366C72A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9AD5EF2-31A8-544B-DC06-859AAA506A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4AE1C7-0C3B-65BA-A126-632F0DD954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F48F0D4-1B62-7519-BF12-225FF100D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245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123ED-ED83-5300-2A46-E2E3730D0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BD9BFDC-129A-D231-8F58-E33E045800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4D5AE2-59BC-8E49-0A02-5611862E2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7CB8D7-3819-BA1B-8DCC-0EFCC7AEEA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238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E797D-D8DF-B09E-4056-6A850B5D9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B54A8C7-AF9A-4E46-0A8A-B5DF1D3B84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0A64DC4-DD63-24AE-D563-EE5C92305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A652FD-302A-FAC1-49BB-09D7E8C829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96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E1101-160F-EA2A-56F2-00CDB2277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7ABF03B-07FC-C946-D6FE-637FB29459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030583-D7F2-5104-69E8-E1B4BFCE27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「こういう視点で見れば新しいことが分かるのでは？」</a:t>
            </a:r>
            <a:endParaRPr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「こんな工夫をすればもっと良くなるのでは？」</a:t>
            </a:r>
            <a:endParaRPr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/>
              <a:t>このように、疑問をどんどん深めていくことで、まだ分かっていない問いが出てきたときに、その問いは研究テーマになり得るのです。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761D26-E3EB-9C4E-C3E7-E7A84346E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505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C6EE0-0941-483A-890A-3D1D9EC5A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302699-D1A9-6E8A-83F8-66E3808482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938674C-B718-AF8B-170E-FC6AE355F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77622A-60E0-88C2-763A-B86E9CF154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409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01CAE-73F5-9699-2771-50E6A4089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23F428F-3F55-3804-D76B-D33FFA1532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DCD245-36C5-9434-1A53-A5A160E61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B9179D-527A-D467-4356-DDC8AFB687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70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DC0D-B4A2-3667-41A6-F375393A8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D9EDE-4906-56A9-FABE-8477FC432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5F4284-A0A8-71A1-9E72-0B4C6DD07F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379AB7-4B4A-82D8-D8E6-7EBBFDED5F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E4BE6D-6B83-458B-8A2C-C78306357E6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550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283813-17AE-8164-CB98-1C2F52ECA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E6EB5B-6169-359C-9322-9FF5D5362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8599F3-6BDD-61A0-0199-2756118A3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F21003-D992-0F80-6D14-3EFE86672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4A5C5-DFE9-A208-84CE-A2823C81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47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7985F6-3771-1412-5B41-A791B1D8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2A8C073-3D9B-346D-57C7-5DE6A8781D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AC15F4-B91A-D657-347B-30CA174AB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9160FC-7495-4308-7763-350915054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75DB80-72B7-5773-C642-190C72EF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13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E06E0B6-108D-43BC-AC63-3AE5588397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F7642E-4A6F-36E6-B7A5-BF9F72377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3B4BBD-56F7-0C47-3755-801FCC88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548C79-7FC9-001C-14A2-77A930CD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3CF596-DE42-D181-6B8D-57D89A32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89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73FCF0-811C-93B1-6DEF-B9AED9957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D9811B-E148-B4EB-D3E4-BF9E2756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A9C227-4D9E-05EE-0A7E-94A851F61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86437C-17DB-1B86-D04F-FD86A776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0402CA-E53E-2B3D-C1F9-3D120D4B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30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57F2D5-229F-7CE5-3DE5-392A6D62C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FAA81B-8FA3-1D81-D90A-90533AEE9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C8609-95C8-0BE2-68AD-D4EAC88DC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AC83E8-8786-A7F2-9BEA-28D31941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6F824A-A57D-C8A9-1F03-176592D92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13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FA2E78-8AEB-44FB-6C8B-42F61F5FD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5170D5-ED3D-22B7-4CB8-0CD911257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1047FC4-1599-38EA-3CAF-339C751BA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BAC6AB-E90D-A9F3-D4B5-81BB5021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282697-AA99-B92B-F300-87524CAB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403B10-2E37-F23A-62C5-D963551C4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32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3DCA60-AD1B-71DC-A358-60EA2CD1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F5C34F-866A-D6F2-DF21-1713E1833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A0EC23-CE12-1677-250C-65F7C705C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452A0D-381B-B564-98D4-E37F3B4FC5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B0825B-C022-6B46-1C90-7EAC55D23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E4339F4-2456-75A1-920E-A912D224E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C817D17-F140-AED9-CA46-755620FB2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AC4EC95-FFFD-B05C-AC53-405F7700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21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03218F-B82A-C503-8557-F88D389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F3B3E2-889C-89D4-15DD-6EC15EF18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BB2484-343A-D829-8B6F-AF4D6483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230EEB-522B-AFD4-C2B6-1556D505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11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69C5BC-4C20-F71D-29E7-1148C3EC8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77A842-0575-227D-5875-54BF7346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B59F67-3EB4-5677-39F2-C684C858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71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792FB5-A870-D417-68CF-264D1ED72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0A9252-4DF9-DFCE-BBE7-3F0E8B431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EEEC52-AC13-F88B-B70E-5E0C58388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33465B-1D71-8093-B6BE-06B62AEF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11807E-7EE7-89B8-31F2-CD5FAE37C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EB7A4B-3BCE-1B46-C400-3CC3F0BA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8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5F82C4-25C2-F0A9-8D6C-ED75A3F22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28725E-EF7F-7370-4443-44910823DC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5ED2C6-B573-0012-71D3-F88F78663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CED765-4012-15DE-0CE7-880C1F18D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37B63B-1D60-40BE-8124-53EC07BE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BD8E3A-D8FB-3FC7-CB5E-AAF4A8FE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96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C66A8AB-C4F1-E2A2-1742-7040FE563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022245-5798-7EC7-BCA2-84233BB87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506F3A-2E6E-554E-9A60-0D55787EF9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31CF2-9E2F-4967-B036-6D4C63DA9D6C}" type="datetimeFigureOut">
              <a:rPr kumimoji="1" lang="ja-JP" altLang="en-US" smtClean="0"/>
              <a:t>2025/7/26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C3ED59-C602-7B61-AC84-5745F99D9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5305B2-98C9-F827-476E-F703DF33A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AC60B-FD95-40E9-B5D0-922125D6AB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99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5A27F1-A748-B731-9BB7-6C3F4A949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12191999" cy="5202237"/>
          </a:xfrm>
          <a:solidFill>
            <a:schemeClr val="accent6"/>
          </a:solidFill>
        </p:spPr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振り返りと今後に向けて</a:t>
            </a: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922CD9-0CB0-D2BA-B89D-B678AB3C2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202238"/>
            <a:ext cx="12192000" cy="1655762"/>
          </a:xfrm>
        </p:spPr>
        <p:txBody>
          <a:bodyPr/>
          <a:lstStyle/>
          <a:p>
            <a:endParaRPr kumimoji="1" lang="en-US" altLang="ja-JP" dirty="0"/>
          </a:p>
          <a:p>
            <a:r>
              <a:rPr kumimoji="1" lang="ja-JP" altLang="en-US" dirty="0"/>
              <a:t>７月</a:t>
            </a:r>
            <a:r>
              <a:rPr lang="ja-JP" altLang="en-US" dirty="0"/>
              <a:t>１５</a:t>
            </a:r>
            <a:r>
              <a:rPr kumimoji="1" lang="ja-JP" altLang="en-US" dirty="0"/>
              <a:t>日</a:t>
            </a:r>
            <a:r>
              <a:rPr lang="ja-JP" altLang="en-US" dirty="0"/>
              <a:t>４</a:t>
            </a:r>
            <a:r>
              <a:rPr kumimoji="1" lang="ja-JP" altLang="en-US" dirty="0"/>
              <a:t>校時　</a:t>
            </a:r>
            <a:r>
              <a:rPr kumimoji="1" lang="en-US" altLang="ja-JP" dirty="0"/>
              <a:t>SS</a:t>
            </a:r>
            <a:r>
              <a:rPr kumimoji="1" lang="ja-JP" altLang="en-US" dirty="0"/>
              <a:t>課題探究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65510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676BE-46E6-C60C-24F6-FA4C58D6F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3E68AC-B28E-DBD1-BF7F-BB571F554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①ホームプロジェクトとは</a:t>
            </a:r>
            <a:endParaRPr kumimoji="1" lang="ja-JP" altLang="en-US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 descr="2022kate1">
            <a:extLst>
              <a:ext uri="{FF2B5EF4-FFF2-40B4-BE49-F238E27FC236}">
                <a16:creationId xmlns:a16="http://schemas.microsoft.com/office/drawing/2014/main" id="{50E26CC2-F84E-D179-0594-82CE22BCCB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286" b="50000"/>
          <a:stretch>
            <a:fillRect/>
          </a:stretch>
        </p:blipFill>
        <p:spPr bwMode="auto">
          <a:xfrm>
            <a:off x="283028" y="1336449"/>
            <a:ext cx="6912429" cy="498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2022kate1">
            <a:extLst>
              <a:ext uri="{FF2B5EF4-FFF2-40B4-BE49-F238E27FC236}">
                <a16:creationId xmlns:a16="http://schemas.microsoft.com/office/drawing/2014/main" id="{8151240A-7CC6-4BFC-AC2D-40D62C612D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" t="50243" r="78143" b="6282"/>
          <a:stretch>
            <a:fillRect/>
          </a:stretch>
        </p:blipFill>
        <p:spPr bwMode="auto">
          <a:xfrm>
            <a:off x="7308828" y="1387736"/>
            <a:ext cx="4023200" cy="488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847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49BE5-245D-2D6A-DDF6-28AB69ECA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8E805A-0FB2-AE2B-1868-86421813F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②県相探究プロジェクト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F37C7C2-E6FA-EACB-16A7-AAD89F87A39B}"/>
              </a:ext>
            </a:extLst>
          </p:cNvPr>
          <p:cNvSpPr txBox="1"/>
          <p:nvPr/>
        </p:nvSpPr>
        <p:spPr>
          <a:xfrm>
            <a:off x="541317" y="1658554"/>
            <a:ext cx="11650683" cy="3628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授業や学校生活の中で、興味や疑問を見つける。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自分で集めたオリジナルデータを活用する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（観察結果・調査結果・実験結果など）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情報収集をしっかり行う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8063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E0158-7BDB-E949-170F-2E660AEAE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A548FF-C3BB-B49E-78FD-C246CDFD2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自己追究プロジェクト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5CBF8AC-E4BA-DDAA-37B8-BADC3B2E9E8C}"/>
              </a:ext>
            </a:extLst>
          </p:cNvPr>
          <p:cNvSpPr txBox="1"/>
          <p:nvPr/>
        </p:nvSpPr>
        <p:spPr>
          <a:xfrm>
            <a:off x="541317" y="1778296"/>
            <a:ext cx="11109365" cy="3628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自分の好きなことをとことん追求する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自分らしさを盛り込んでいる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情報収集をしっかり行う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他の人を「なるほど」と唸らせることができる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3174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07313-796E-EE9E-8B6A-C4BE0E410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D7F3A3-396A-4069-0373-382867AB3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夏休みの課題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463389-5889-1CFC-2616-6FE4CD2920D9}"/>
              </a:ext>
            </a:extLst>
          </p:cNvPr>
          <p:cNvSpPr txBox="1"/>
          <p:nvPr/>
        </p:nvSpPr>
        <p:spPr>
          <a:xfrm>
            <a:off x="629452" y="1325892"/>
            <a:ext cx="11109365" cy="5106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　１つを選び、探究活動をレポートにまとめる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用紙２枚以上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データ、グラフ、写真、イラストなども活用するとなお良い</a:t>
            </a:r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　発表用スライドを作成する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スライドは</a:t>
            </a:r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枚以上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5810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C5F31-E69A-24AF-7C4F-3616E7867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F2ABE-A50A-1D72-0340-1FFDC11A9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</a:t>
            </a:r>
            <a:r>
              <a:rPr kumimoji="1" lang="en-US" altLang="ja-JP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ffice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インストールと</a:t>
            </a:r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ログイン確認について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8FC614E-984D-6BB6-4833-DD004FC9C575}"/>
              </a:ext>
            </a:extLst>
          </p:cNvPr>
          <p:cNvSpPr txBox="1"/>
          <p:nvPr/>
        </p:nvSpPr>
        <p:spPr>
          <a:xfrm>
            <a:off x="360218" y="1431764"/>
            <a:ext cx="11487567" cy="361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夏休みの課題では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Office</a:t>
            </a: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word</a:t>
            </a: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lang="en-US" altLang="ja-JP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PowerPoint</a:t>
            </a:r>
          </a:p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を使います。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4672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5C84C8-5AE3-F3EF-99FD-2C1541FE0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入学時アンケート未回答者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4636EA-18CE-DF79-BC18-80BB8D636C45}"/>
              </a:ext>
            </a:extLst>
          </p:cNvPr>
          <p:cNvSpPr txBox="1"/>
          <p:nvPr/>
        </p:nvSpPr>
        <p:spPr>
          <a:xfrm>
            <a:off x="360218" y="1607127"/>
            <a:ext cx="111350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400" dirty="0"/>
          </a:p>
          <a:p>
            <a:r>
              <a:rPr lang="en-US" altLang="ja-JP" sz="5400" dirty="0"/>
              <a:t>SS</a:t>
            </a:r>
            <a:r>
              <a:rPr lang="ja-JP" altLang="en-US" sz="5400" dirty="0"/>
              <a:t>課題探究</a:t>
            </a:r>
            <a:r>
              <a:rPr lang="en-US" altLang="ja-JP" sz="5400" dirty="0"/>
              <a:t>classroom</a:t>
            </a:r>
            <a:r>
              <a:rPr lang="ja-JP" altLang="en-US" sz="5400" dirty="0"/>
              <a:t>のフォーム</a:t>
            </a:r>
            <a:endParaRPr lang="en-US" altLang="ja-JP" sz="5400" dirty="0"/>
          </a:p>
          <a:p>
            <a:r>
              <a:rPr lang="ja-JP" altLang="en-US" sz="5400" dirty="0"/>
              <a:t>に回答する</a:t>
            </a:r>
            <a:endParaRPr lang="en-US" altLang="ja-JP" sz="5400" dirty="0"/>
          </a:p>
        </p:txBody>
      </p:sp>
    </p:spTree>
    <p:extLst>
      <p:ext uri="{BB962C8B-B14F-4D97-AF65-F5344CB8AC3E}">
        <p14:creationId xmlns:p14="http://schemas.microsoft.com/office/powerpoint/2010/main" val="182631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76CCE-9E5B-2E48-CC12-8A682CC1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6F53B-E3B2-A4CA-86D6-2312EBE36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今日やること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3A5CFE1-6062-31DE-C02F-8FBC4262EDDF}"/>
              </a:ext>
            </a:extLst>
          </p:cNvPr>
          <p:cNvSpPr txBox="1"/>
          <p:nvPr/>
        </p:nvSpPr>
        <p:spPr>
          <a:xfrm>
            <a:off x="367233" y="1498271"/>
            <a:ext cx="114575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/>
              <a:t>①</a:t>
            </a:r>
            <a:r>
              <a:rPr lang="ja-JP" altLang="ja-JP" sz="4800" dirty="0"/>
              <a:t>レポート返却</a:t>
            </a:r>
            <a:r>
              <a:rPr lang="ja-JP" altLang="en-US" sz="4800" dirty="0"/>
              <a:t>と</a:t>
            </a:r>
            <a:r>
              <a:rPr lang="ja-JP" altLang="ja-JP" sz="4800" dirty="0"/>
              <a:t>振り返り</a:t>
            </a:r>
            <a:endParaRPr lang="en-US" altLang="ja-JP" sz="4800" dirty="0"/>
          </a:p>
          <a:p>
            <a:endParaRPr lang="ja-JP" altLang="ja-JP" sz="4800" dirty="0"/>
          </a:p>
          <a:p>
            <a:r>
              <a:rPr lang="ja-JP" altLang="en-US" sz="4800" dirty="0"/>
              <a:t>②</a:t>
            </a:r>
            <a:r>
              <a:rPr lang="ja-JP" altLang="ja-JP" sz="4800" dirty="0"/>
              <a:t>夏休みの課題について</a:t>
            </a:r>
          </a:p>
          <a:p>
            <a:endParaRPr lang="en-US" altLang="ja-JP" sz="4800" dirty="0"/>
          </a:p>
          <a:p>
            <a:r>
              <a:rPr lang="ja-JP" altLang="en-US" sz="4800" dirty="0"/>
              <a:t>③</a:t>
            </a:r>
            <a:r>
              <a:rPr lang="en-US" altLang="ja-JP" sz="4800" dirty="0"/>
              <a:t>Office</a:t>
            </a:r>
            <a:r>
              <a:rPr lang="ja-JP" altLang="en-US" sz="4800" dirty="0"/>
              <a:t>の使用について</a:t>
            </a:r>
            <a:endParaRPr lang="en-US" altLang="ja-JP" sz="4800" dirty="0"/>
          </a:p>
          <a:p>
            <a:r>
              <a:rPr lang="ja-JP" altLang="en-US" sz="4800" dirty="0"/>
              <a:t>　（インストールまたはログイン）</a:t>
            </a:r>
            <a:endParaRPr lang="en-US" altLang="ja-JP" sz="4800" dirty="0"/>
          </a:p>
        </p:txBody>
      </p:sp>
    </p:spTree>
    <p:extLst>
      <p:ext uri="{BB962C8B-B14F-4D97-AF65-F5344CB8AC3E}">
        <p14:creationId xmlns:p14="http://schemas.microsoft.com/office/powerpoint/2010/main" val="9850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16ACF-1CD8-18DF-A2C4-EE704225F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086C4E-2F20-6F90-C746-7F5543E3F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これまでの振り返り</a:t>
            </a:r>
            <a:endParaRPr lang="ja-JP" altLang="ja-JP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55168E5-553A-D0F4-DDA3-7F78B8E0056B}"/>
              </a:ext>
            </a:extLst>
          </p:cNvPr>
          <p:cNvSpPr txBox="1"/>
          <p:nvPr/>
        </p:nvSpPr>
        <p:spPr>
          <a:xfrm>
            <a:off x="472042" y="1411569"/>
            <a:ext cx="11719958" cy="4937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3-</a:t>
            </a: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数学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トイレットペーパーを題材に、数学の数列や図形を利用。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3184A9-4C39-0CAF-0E73-22A797376E81}"/>
              </a:ext>
            </a:extLst>
          </p:cNvPr>
          <p:cNvSpPr txBox="1"/>
          <p:nvPr/>
        </p:nvSpPr>
        <p:spPr>
          <a:xfrm>
            <a:off x="54426" y="2242241"/>
            <a:ext cx="12094029" cy="42201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身近な事柄を数学や科学、統計、社会</a:t>
            </a:r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多面的に捉える⇒新たな発見に繋がる</a:t>
            </a:r>
            <a:endParaRPr lang="en-US" altLang="ja-JP" sz="54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endParaRPr lang="en-US" altLang="ja-JP" sz="5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415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3BA96-1CA8-A254-2EBB-50AABE5ED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C74181-149A-9A70-FC5B-8EF6A2D8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これまでの振り返り</a:t>
            </a:r>
            <a:endParaRPr lang="ja-JP" altLang="ja-JP" dirty="0">
              <a:solidFill>
                <a:schemeClr val="bg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7518A97-D0BA-A219-7F92-5365FC426800}"/>
              </a:ext>
            </a:extLst>
          </p:cNvPr>
          <p:cNvSpPr txBox="1"/>
          <p:nvPr/>
        </p:nvSpPr>
        <p:spPr>
          <a:xfrm>
            <a:off x="472042" y="1411569"/>
            <a:ext cx="11719958" cy="4866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－②　化学　３－④　文献調査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実験をデザインするためには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自分の知識量と情報収集能力が必要</a:t>
            </a:r>
            <a:endParaRPr lang="en-US" altLang="ja-JP" sz="54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54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4329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712FF-ADA4-7934-3F07-78D4FADE0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36CCC4-6734-49EF-ACB9-47F7BF33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これまでの振り返り</a:t>
            </a:r>
            <a:endParaRPr lang="ja-JP" altLang="ja-JP" dirty="0">
              <a:solidFill>
                <a:schemeClr val="bg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0504E42-6EE8-6D56-E8F4-F31682D0D5B3}"/>
              </a:ext>
            </a:extLst>
          </p:cNvPr>
          <p:cNvSpPr txBox="1"/>
          <p:nvPr/>
        </p:nvSpPr>
        <p:spPr>
          <a:xfrm>
            <a:off x="472042" y="1411569"/>
            <a:ext cx="5428015" cy="1613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３－③　物理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PCDA</a:t>
            </a: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サイクルの重要性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 descr="敬愛の学びのPDCAサイクル図">
            <a:extLst>
              <a:ext uri="{FF2B5EF4-FFF2-40B4-BE49-F238E27FC236}">
                <a16:creationId xmlns:a16="http://schemas.microsoft.com/office/drawing/2014/main" id="{0CFB3D08-97E1-C16D-ADD0-9CFBC10A8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057" y="1581776"/>
            <a:ext cx="5833608" cy="492788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B303824A-92A6-AA7E-F175-A0309AA8AF89}"/>
              </a:ext>
            </a:extLst>
          </p:cNvPr>
          <p:cNvSpPr/>
          <p:nvPr/>
        </p:nvSpPr>
        <p:spPr>
          <a:xfrm>
            <a:off x="8164286" y="3167743"/>
            <a:ext cx="1360714" cy="1774371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197BD2B-C054-3978-7B32-1EC4EA21EDF2}"/>
              </a:ext>
            </a:extLst>
          </p:cNvPr>
          <p:cNvSpPr/>
          <p:nvPr/>
        </p:nvSpPr>
        <p:spPr>
          <a:xfrm>
            <a:off x="9927772" y="5638801"/>
            <a:ext cx="2057399" cy="761999"/>
          </a:xfrm>
          <a:prstGeom prst="roundRect">
            <a:avLst>
              <a:gd name="adj" fmla="val 29256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C0DD94F-DA2B-D89D-67FD-00565B9B007B}"/>
              </a:ext>
            </a:extLst>
          </p:cNvPr>
          <p:cNvSpPr/>
          <p:nvPr/>
        </p:nvSpPr>
        <p:spPr>
          <a:xfrm>
            <a:off x="5791199" y="1763488"/>
            <a:ext cx="2057399" cy="76199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10B3176-2A15-6930-2BA0-01DC515BCBF4}"/>
              </a:ext>
            </a:extLst>
          </p:cNvPr>
          <p:cNvSpPr/>
          <p:nvPr/>
        </p:nvSpPr>
        <p:spPr>
          <a:xfrm>
            <a:off x="5736113" y="5682869"/>
            <a:ext cx="2057399" cy="76199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C6836267-5A72-3650-5030-B05E9B041B8E}"/>
              </a:ext>
            </a:extLst>
          </p:cNvPr>
          <p:cNvSpPr/>
          <p:nvPr/>
        </p:nvSpPr>
        <p:spPr>
          <a:xfrm>
            <a:off x="9840210" y="1644075"/>
            <a:ext cx="2057399" cy="76199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700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77E0E-AFA3-6CCF-ED1A-DE9963357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ECCEF8-6894-5D0C-670D-2549A4D98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探究活動するために</a:t>
            </a:r>
            <a:endParaRPr kumimoji="1" lang="ja-JP" altLang="en-US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BECE504-D542-BF22-6013-062E5CED32EE}"/>
              </a:ext>
            </a:extLst>
          </p:cNvPr>
          <p:cNvSpPr txBox="1"/>
          <p:nvPr/>
        </p:nvSpPr>
        <p:spPr>
          <a:xfrm>
            <a:off x="360219" y="1607128"/>
            <a:ext cx="10198924" cy="2373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「別の視点で見れば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新しいことが分かるかも？」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3C28F35-F24C-C8D6-AAA6-319338B72E49}"/>
              </a:ext>
            </a:extLst>
          </p:cNvPr>
          <p:cNvSpPr txBox="1"/>
          <p:nvPr/>
        </p:nvSpPr>
        <p:spPr>
          <a:xfrm>
            <a:off x="4114800" y="3980598"/>
            <a:ext cx="7952508" cy="2373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「こんな工夫をすれば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もっと良くなるのでは？」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905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42AEB-6A41-204E-6855-ED1240C5D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684BEE-52DB-B897-212D-E35E9E799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探究活動するために</a:t>
            </a:r>
            <a:endParaRPr lang="ja-JP" altLang="ja-JP" dirty="0">
              <a:solidFill>
                <a:schemeClr val="bg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81C333C-E8B5-1C4D-7F2B-1D5ABDE401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586" t="10476" r="11889"/>
          <a:stretch>
            <a:fillRect/>
          </a:stretch>
        </p:blipFill>
        <p:spPr>
          <a:xfrm>
            <a:off x="4288971" y="1515925"/>
            <a:ext cx="6553200" cy="511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903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D6BB1-5BB2-97C0-8FD6-5B93D266B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875872-E500-DB34-B48F-7FF070359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夏休みの課題（家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でできるミニ探究活動</a:t>
            </a:r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BD9B13-6F07-A664-6C92-62110138DA78}"/>
              </a:ext>
            </a:extLst>
          </p:cNvPr>
          <p:cNvSpPr txBox="1"/>
          <p:nvPr/>
        </p:nvSpPr>
        <p:spPr>
          <a:xfrm>
            <a:off x="360219" y="1411185"/>
            <a:ext cx="11707089" cy="112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5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主体的なテーマ（自分事）で探究しよう</a:t>
            </a:r>
            <a:endParaRPr lang="en-US" altLang="ja-JP" sz="5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741117D-4928-F967-6B01-37F986FBBB75}"/>
              </a:ext>
            </a:extLst>
          </p:cNvPr>
          <p:cNvSpPr txBox="1"/>
          <p:nvPr/>
        </p:nvSpPr>
        <p:spPr>
          <a:xfrm>
            <a:off x="541317" y="2623782"/>
            <a:ext cx="11109365" cy="3398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①ホームプロジェクト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②県相探究プロジェクト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③自己追究プロジェクト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どれか１つ決め、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word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または手書きで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日提出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B3B9657E-2C7A-9810-AE5D-E56779FD4521}"/>
              </a:ext>
            </a:extLst>
          </p:cNvPr>
          <p:cNvSpPr/>
          <p:nvPr/>
        </p:nvSpPr>
        <p:spPr>
          <a:xfrm>
            <a:off x="6879770" y="3124200"/>
            <a:ext cx="4770911" cy="1894114"/>
          </a:xfrm>
          <a:prstGeom prst="wedgeRoundRectCallout">
            <a:avLst>
              <a:gd name="adj1" fmla="val -56693"/>
              <a:gd name="adj2" fmla="val -76006"/>
              <a:gd name="adj3" fmla="val 16667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600" b="1" dirty="0">
                <a:solidFill>
                  <a:schemeClr val="accent2"/>
                </a:solidFill>
              </a:rPr>
              <a:t>オリジナティー</a:t>
            </a:r>
            <a:endParaRPr lang="en-US" altLang="ja-JP" sz="3600" b="1" dirty="0">
              <a:solidFill>
                <a:schemeClr val="accent2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chemeClr val="accent2"/>
                </a:solidFill>
              </a:rPr>
              <a:t>興味関心型</a:t>
            </a:r>
            <a:endParaRPr kumimoji="1" lang="en-US" altLang="ja-JP" sz="3600" b="1" dirty="0">
              <a:solidFill>
                <a:schemeClr val="accent2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chemeClr val="accent2"/>
                </a:solidFill>
              </a:rPr>
              <a:t>課題解決型</a:t>
            </a:r>
          </a:p>
        </p:txBody>
      </p:sp>
    </p:spTree>
    <p:extLst>
      <p:ext uri="{BB962C8B-B14F-4D97-AF65-F5344CB8AC3E}">
        <p14:creationId xmlns:p14="http://schemas.microsoft.com/office/powerpoint/2010/main" val="378246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CBD7E-9F4D-33CC-B581-6BC3CC254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A5971E-A45F-D5CA-46AB-E4B772D84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6"/>
          </a:solidFill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①ホームプロジェクトとは</a:t>
            </a:r>
            <a:endParaRPr kumimoji="1" lang="ja-JP" altLang="en-US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9BCB0E-CB53-FF56-13A0-2EEAEB0A3727}"/>
              </a:ext>
            </a:extLst>
          </p:cNvPr>
          <p:cNvSpPr txBox="1"/>
          <p:nvPr/>
        </p:nvSpPr>
        <p:spPr>
          <a:xfrm>
            <a:off x="629452" y="1500062"/>
            <a:ext cx="11109365" cy="3628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家での生活の中で課題や疑問を見つける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その課題を解決する方法を考える（仮説）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情報収集をしっかり行う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913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e03e85-316d-4c7f-a8dc-eb72b4260297">
      <Terms xmlns="http://schemas.microsoft.com/office/infopath/2007/PartnerControls"/>
    </lcf76f155ced4ddcb4097134ff3c332f>
    <_x9078__x6319__x7ba1__x7406__x59d4__x54e1__x4f1a_ xmlns="9ee03e85-316d-4c7f-a8dc-eb72b4260297" xsi:nil="true"/>
    <TaxCatchAll xmlns="c5eb6b3b-7650-4122-ade3-e5468c1d9d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189312F9C40824FB7357E0021A152F0" ma:contentTypeVersion="27" ma:contentTypeDescription="新しいドキュメントを作成します。" ma:contentTypeScope="" ma:versionID="f4de2c2eed3c92ffb079e2398861a985">
  <xsd:schema xmlns:xsd="http://www.w3.org/2001/XMLSchema" xmlns:xs="http://www.w3.org/2001/XMLSchema" xmlns:p="http://schemas.microsoft.com/office/2006/metadata/properties" xmlns:ns2="9ee03e85-316d-4c7f-a8dc-eb72b4260297" xmlns:ns3="c5eb6b3b-7650-4122-ade3-e5468c1d9dbf" targetNamespace="http://schemas.microsoft.com/office/2006/metadata/properties" ma:root="true" ma:fieldsID="7957cae076dbe1e3768d9864b0f9726d" ns2:_="" ns3:_="">
    <xsd:import namespace="9ee03e85-316d-4c7f-a8dc-eb72b4260297"/>
    <xsd:import namespace="c5eb6b3b-7650-4122-ade3-e5468c1d9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x9078__x6319__x7ba1__x7406__x59d4__x54e1__x4f1a_" minOccurs="0"/>
                <xsd:element ref="ns2:fa219b4f-bc7b-46b0-98de-6382de0a0462CountryOrRegion" minOccurs="0"/>
                <xsd:element ref="ns2:fa219b4f-bc7b-46b0-98de-6382de0a0462State" minOccurs="0"/>
                <xsd:element ref="ns2:fa219b4f-bc7b-46b0-98de-6382de0a0462City" minOccurs="0"/>
                <xsd:element ref="ns2:fa219b4f-bc7b-46b0-98de-6382de0a0462PostalCode" minOccurs="0"/>
                <xsd:element ref="ns2:fa219b4f-bc7b-46b0-98de-6382de0a0462Street" minOccurs="0"/>
                <xsd:element ref="ns2:fa219b4f-bc7b-46b0-98de-6382de0a0462GeoLoc" minOccurs="0"/>
                <xsd:element ref="ns2:fa219b4f-bc7b-46b0-98de-6382de0a0462DispName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03e85-316d-4c7f-a8dc-eb72b42602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029366c2-5c34-4560-ad45-a81bb39167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9078__x6319__x7ba1__x7406__x59d4__x54e1__x4f1a_" ma:index="24" nillable="true" ma:displayName="選挙管理委員会" ma:format="Dropdown" ma:internalName="_x9078__x6319__x7ba1__x7406__x59d4__x54e1__x4f1a_">
      <xsd:simpleType>
        <xsd:restriction base="dms:Unknown"/>
      </xsd:simpleType>
    </xsd:element>
    <xsd:element name="fa219b4f-bc7b-46b0-98de-6382de0a0462CountryOrRegion" ma:index="25" nillable="true" ma:displayName="選挙管理委員会: 国/地域" ma:internalName="CountryOrRegion" ma:readOnly="true">
      <xsd:simpleType>
        <xsd:restriction base="dms:Text"/>
      </xsd:simpleType>
    </xsd:element>
    <xsd:element name="fa219b4f-bc7b-46b0-98de-6382de0a0462State" ma:index="26" nillable="true" ma:displayName="選挙管理委員会: 都道府県" ma:internalName="State" ma:readOnly="true">
      <xsd:simpleType>
        <xsd:restriction base="dms:Text"/>
      </xsd:simpleType>
    </xsd:element>
    <xsd:element name="fa219b4f-bc7b-46b0-98de-6382de0a0462City" ma:index="27" nillable="true" ma:displayName="選挙管理委員会:市区町村" ma:internalName="City" ma:readOnly="true">
      <xsd:simpleType>
        <xsd:restriction base="dms:Text"/>
      </xsd:simpleType>
    </xsd:element>
    <xsd:element name="fa219b4f-bc7b-46b0-98de-6382de0a0462PostalCode" ma:index="28" nillable="true" ma:displayName="選挙管理委員会: 郵便番号コード" ma:internalName="PostalCode" ma:readOnly="true">
      <xsd:simpleType>
        <xsd:restriction base="dms:Text"/>
      </xsd:simpleType>
    </xsd:element>
    <xsd:element name="fa219b4f-bc7b-46b0-98de-6382de0a0462Street" ma:index="29" nillable="true" ma:displayName="選挙管理委員会: 番地" ma:internalName="Street" ma:readOnly="true">
      <xsd:simpleType>
        <xsd:restriction base="dms:Text"/>
      </xsd:simpleType>
    </xsd:element>
    <xsd:element name="fa219b4f-bc7b-46b0-98de-6382de0a0462GeoLoc" ma:index="30" nillable="true" ma:displayName="選挙管理委員会: 座標" ma:internalName="GeoLoc" ma:readOnly="true">
      <xsd:simpleType>
        <xsd:restriction base="dms:Unknown"/>
      </xsd:simpleType>
    </xsd:element>
    <xsd:element name="fa219b4f-bc7b-46b0-98de-6382de0a0462DispName" ma:index="31" nillable="true" ma:displayName="選挙管理委員会: 名前" ma:internalName="DispName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b6b3b-7650-4122-ade3-e5468c1d9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cb765d-7647-475f-b47a-46e282ec1fa9}" ma:internalName="TaxCatchAll" ma:showField="CatchAllData" ma:web="c5eb6b3b-7650-4122-ade3-e5468c1d9d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80B9A6-4503-471F-842A-CA390B8F7CB5}">
  <ds:schemaRefs>
    <ds:schemaRef ds:uri="http://purl.org/dc/elements/1.1/"/>
    <ds:schemaRef ds:uri="c5eb6b3b-7650-4122-ade3-e5468c1d9dbf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9ee03e85-316d-4c7f-a8dc-eb72b4260297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D8BA8F2-76A8-4D04-8AC9-C2B0DC579C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41FB92-05E6-4ADA-93DB-DA0A94EB6B19}"/>
</file>

<file path=docProps/app.xml><?xml version="1.0" encoding="utf-8"?>
<Properties xmlns="http://schemas.openxmlformats.org/officeDocument/2006/extended-properties" xmlns:vt="http://schemas.openxmlformats.org/officeDocument/2006/docPropsVTypes">
  <TotalTime>5899</TotalTime>
  <Words>575</Words>
  <Application>Microsoft Office PowerPoint</Application>
  <PresentationFormat>ワイド画面</PresentationFormat>
  <Paragraphs>93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BIZ UDPゴシック</vt:lpstr>
      <vt:lpstr>游ゴシック</vt:lpstr>
      <vt:lpstr>游ゴシック Light</vt:lpstr>
      <vt:lpstr>Arial</vt:lpstr>
      <vt:lpstr>Office テーマ</vt:lpstr>
      <vt:lpstr>振り返りと今後に向けて  </vt:lpstr>
      <vt:lpstr> 　今日やること</vt:lpstr>
      <vt:lpstr>　これまでの振り返り</vt:lpstr>
      <vt:lpstr>　これまでの振り返り</vt:lpstr>
      <vt:lpstr>　これまでの振り返り</vt:lpstr>
      <vt:lpstr>　探究活動するために</vt:lpstr>
      <vt:lpstr>　探究活動するために</vt:lpstr>
      <vt:lpstr>　夏休みの課題（家でできるミニ探究活動）</vt:lpstr>
      <vt:lpstr>　①ホームプロジェクトとは</vt:lpstr>
      <vt:lpstr>　①ホームプロジェクトとは</vt:lpstr>
      <vt:lpstr>　②県相探究プロジェクト</vt:lpstr>
      <vt:lpstr>　③自己追究プロジェクト</vt:lpstr>
      <vt:lpstr>　夏休みの課題</vt:lpstr>
      <vt:lpstr>　Office　インストールとログイン確認について</vt:lpstr>
      <vt:lpstr>　入学時アンケート未回答者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プレ課題研究振り返り</dc:title>
  <cp:revision>23</cp:revision>
  <cp:lastPrinted>2025-07-14T19:20:07Z</cp:lastPrinted>
  <dcterms:created xsi:type="dcterms:W3CDTF">2023-09-17T10:51:18Z</dcterms:created>
  <dcterms:modified xsi:type="dcterms:W3CDTF">2025-07-26T10:12:32Z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0x010100F189312F9C40824FB7357E0021A152F0</vt:lpwstr>
  </property>
  <property fmtid="{D5CDD505-2E9C-101B-9397-08002B2CF9AE}" pid="3" name="MediaServiceImageTags">
    <vt:lpwstr/>
  </property>
</Properties>
</file>