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6" r:id="rId5"/>
    <p:sldId id="257" r:id="rId6"/>
    <p:sldId id="259" r:id="rId7"/>
    <p:sldId id="260" r:id="rId8"/>
    <p:sldId id="271" r:id="rId9"/>
    <p:sldId id="272" r:id="rId10"/>
    <p:sldId id="262" r:id="rId11"/>
    <p:sldId id="261" r:id="rId12"/>
    <p:sldId id="267" r:id="rId13"/>
    <p:sldId id="264" r:id="rId14"/>
    <p:sldId id="273" r:id="rId15"/>
    <p:sldId id="270" r:id="rId16"/>
    <p:sldId id="27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4T01:40:40.506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22 0,'2365'-22'0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04T01:40:42.147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4T01:40:48.682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23 0,'2496'-22'0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4T01:41:04.340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3 0,'2365'0'0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04T01:41:07.173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4T01:41:11.886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36 0,'2347'0'0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86D5-F800-4DF8-B3E6-B71AB558B56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32-C1E2-457C-8CAA-1C1028184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822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86D5-F800-4DF8-B3E6-B71AB558B56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32-C1E2-457C-8CAA-1C1028184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25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86D5-F800-4DF8-B3E6-B71AB558B56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32-C1E2-457C-8CAA-1C1028184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810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86D5-F800-4DF8-B3E6-B71AB558B56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32-C1E2-457C-8CAA-1C1028184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592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86D5-F800-4DF8-B3E6-B71AB558B56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32-C1E2-457C-8CAA-1C1028184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73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86D5-F800-4DF8-B3E6-B71AB558B56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32-C1E2-457C-8CAA-1C1028184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74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86D5-F800-4DF8-B3E6-B71AB558B56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32-C1E2-457C-8CAA-1C1028184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24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86D5-F800-4DF8-B3E6-B71AB558B56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32-C1E2-457C-8CAA-1C1028184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69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86D5-F800-4DF8-B3E6-B71AB558B56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32-C1E2-457C-8CAA-1C1028184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97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86D5-F800-4DF8-B3E6-B71AB558B56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32-C1E2-457C-8CAA-1C1028184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84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86D5-F800-4DF8-B3E6-B71AB558B56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B632-C1E2-457C-8CAA-1C1028184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610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286D5-F800-4DF8-B3E6-B71AB558B566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5B632-C1E2-457C-8CAA-1C1028184F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12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customXml" Target="../ink/ink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customXml" Target="../ink/ink4.xml"/><Relationship Id="rId7" Type="http://schemas.openxmlformats.org/officeDocument/2006/relationships/customXml" Target="../ink/ink6.xm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customXml" Target="../ink/ink5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6FE91C-6D76-16D4-8605-0CAA4C6DE0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8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テーマを深めよう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E1A9947-6EE1-2B34-06C1-A70FC4A85E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/>
          </a:p>
          <a:p>
            <a:r>
              <a:rPr kumimoji="1"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kumimoji="1"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</a:t>
            </a:r>
            <a:r>
              <a:rPr kumimoji="1"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75AF8F9-054E-259D-1DA6-76702AA41F47}"/>
              </a:ext>
            </a:extLst>
          </p:cNvPr>
          <p:cNvSpPr/>
          <p:nvPr/>
        </p:nvSpPr>
        <p:spPr>
          <a:xfrm>
            <a:off x="0" y="0"/>
            <a:ext cx="12192000" cy="13252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2FE9C6C-4B72-10E4-EB3F-606460603FC9}"/>
              </a:ext>
            </a:extLst>
          </p:cNvPr>
          <p:cNvSpPr/>
          <p:nvPr/>
        </p:nvSpPr>
        <p:spPr>
          <a:xfrm>
            <a:off x="0" y="5532783"/>
            <a:ext cx="12192000" cy="13252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512407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9688C-794F-F1E7-9CF3-80056648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313E5AE-44C7-C49E-DDD5-311B9108FA18}"/>
              </a:ext>
            </a:extLst>
          </p:cNvPr>
          <p:cNvSpPr/>
          <p:nvPr/>
        </p:nvSpPr>
        <p:spPr>
          <a:xfrm>
            <a:off x="0" y="0"/>
            <a:ext cx="12192000" cy="13252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探究活動の進め方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A27AE70-3EFB-0D54-A952-8FC9BAF94E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  <a:lum contras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7" r="51911" b="54504"/>
          <a:stretch>
            <a:fillRect/>
          </a:stretch>
        </p:blipFill>
        <p:spPr bwMode="auto">
          <a:xfrm rot="5400000">
            <a:off x="5862715" y="-399612"/>
            <a:ext cx="5323113" cy="69439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E445319-7020-87B8-4FA5-822B37673882}"/>
              </a:ext>
            </a:extLst>
          </p:cNvPr>
          <p:cNvSpPr txBox="1"/>
          <p:nvPr/>
        </p:nvSpPr>
        <p:spPr>
          <a:xfrm>
            <a:off x="368344" y="4142606"/>
            <a:ext cx="4951801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徹底的に</a:t>
            </a:r>
            <a:endParaRPr kumimoji="1" lang="en-US" altLang="ja-JP" sz="54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文献調査を行う</a:t>
            </a:r>
            <a:endParaRPr kumimoji="1" lang="en-US" altLang="ja-JP" sz="54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インク 8">
                <a:extLst>
                  <a:ext uri="{FF2B5EF4-FFF2-40B4-BE49-F238E27FC236}">
                    <a16:creationId xmlns:a16="http://schemas.microsoft.com/office/drawing/2014/main" id="{91626603-FE94-8EEC-F161-365816546242}"/>
                  </a:ext>
                </a:extLst>
              </p14:cNvPr>
              <p14:cNvContentPartPr/>
              <p14:nvPr/>
            </p14:nvContentPartPr>
            <p14:xfrm>
              <a:off x="10657366" y="3026892"/>
              <a:ext cx="851760" cy="8280"/>
            </p14:xfrm>
          </p:contentPart>
        </mc:Choice>
        <mc:Fallback>
          <p:pic>
            <p:nvPicPr>
              <p:cNvPr id="9" name="インク 8">
                <a:extLst>
                  <a:ext uri="{FF2B5EF4-FFF2-40B4-BE49-F238E27FC236}">
                    <a16:creationId xmlns:a16="http://schemas.microsoft.com/office/drawing/2014/main" id="{91626603-FE94-8EEC-F161-36581654624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567366" y="2846892"/>
                <a:ext cx="1031400" cy="367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0" name="インク 9">
                <a:extLst>
                  <a:ext uri="{FF2B5EF4-FFF2-40B4-BE49-F238E27FC236}">
                    <a16:creationId xmlns:a16="http://schemas.microsoft.com/office/drawing/2014/main" id="{A0EB118D-7CEC-56A7-D18C-83F560C70234}"/>
                  </a:ext>
                </a:extLst>
              </p14:cNvPr>
              <p14:cNvContentPartPr/>
              <p14:nvPr/>
            </p14:nvContentPartPr>
            <p14:xfrm>
              <a:off x="10523446" y="4619172"/>
              <a:ext cx="360" cy="360"/>
            </p14:xfrm>
          </p:contentPart>
        </mc:Choice>
        <mc:Fallback>
          <p:pic>
            <p:nvPicPr>
              <p:cNvPr id="10" name="インク 9">
                <a:extLst>
                  <a:ext uri="{FF2B5EF4-FFF2-40B4-BE49-F238E27FC236}">
                    <a16:creationId xmlns:a16="http://schemas.microsoft.com/office/drawing/2014/main" id="{A0EB118D-7CEC-56A7-D18C-83F560C7023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433446" y="4439532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2" name="インク 11">
                <a:extLst>
                  <a:ext uri="{FF2B5EF4-FFF2-40B4-BE49-F238E27FC236}">
                    <a16:creationId xmlns:a16="http://schemas.microsoft.com/office/drawing/2014/main" id="{AEE1B22B-5B34-FB32-6F30-C6D7E8DFC7BD}"/>
                  </a:ext>
                </a:extLst>
              </p14:cNvPr>
              <p14:cNvContentPartPr/>
              <p14:nvPr/>
            </p14:nvContentPartPr>
            <p14:xfrm>
              <a:off x="10491406" y="4673892"/>
              <a:ext cx="899280" cy="8640"/>
            </p14:xfrm>
          </p:contentPart>
        </mc:Choice>
        <mc:Fallback>
          <p:pic>
            <p:nvPicPr>
              <p:cNvPr id="12" name="インク 11">
                <a:extLst>
                  <a:ext uri="{FF2B5EF4-FFF2-40B4-BE49-F238E27FC236}">
                    <a16:creationId xmlns:a16="http://schemas.microsoft.com/office/drawing/2014/main" id="{AEE1B22B-5B34-FB32-6F30-C6D7E8DFC7B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401766" y="4494252"/>
                <a:ext cx="1078920" cy="368280"/>
              </a:xfrm>
              <a:prstGeom prst="rect">
                <a:avLst/>
              </a:prstGeom>
            </p:spPr>
          </p:pic>
        </mc:Fallback>
      </mc:AlternateContent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B8FFD5D0-26D7-728F-FBF5-E2B1E5A8D2DD}"/>
              </a:ext>
            </a:extLst>
          </p:cNvPr>
          <p:cNvCxnSpPr>
            <a:cxnSpLocks/>
          </p:cNvCxnSpPr>
          <p:nvPr/>
        </p:nvCxnSpPr>
        <p:spPr>
          <a:xfrm>
            <a:off x="7190373" y="1978670"/>
            <a:ext cx="4065060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矢印: 右 13">
            <a:extLst>
              <a:ext uri="{FF2B5EF4-FFF2-40B4-BE49-F238E27FC236}">
                <a16:creationId xmlns:a16="http://schemas.microsoft.com/office/drawing/2014/main" id="{4ED6B05D-18CA-5F40-63E3-3DB4E8FBCC04}"/>
              </a:ext>
            </a:extLst>
          </p:cNvPr>
          <p:cNvSpPr/>
          <p:nvPr/>
        </p:nvSpPr>
        <p:spPr>
          <a:xfrm>
            <a:off x="6535180" y="1901486"/>
            <a:ext cx="543907" cy="230747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7EECC19-CE2D-4FA7-644D-B00EF4440AFB}"/>
              </a:ext>
            </a:extLst>
          </p:cNvPr>
          <p:cNvSpPr txBox="1"/>
          <p:nvPr/>
        </p:nvSpPr>
        <p:spPr>
          <a:xfrm>
            <a:off x="4589459" y="1664046"/>
            <a:ext cx="190377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現在はここまでできている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8F72CB48-0CAB-E835-2B68-78586F97A55E}"/>
              </a:ext>
            </a:extLst>
          </p:cNvPr>
          <p:cNvSpPr/>
          <p:nvPr/>
        </p:nvSpPr>
        <p:spPr>
          <a:xfrm>
            <a:off x="4547514" y="1591774"/>
            <a:ext cx="1903776" cy="788547"/>
          </a:xfrm>
          <a:prstGeom prst="round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195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7602B-883A-4076-B72F-978C2004C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EB31A08-6391-73B5-3BA9-B0CB4B728854}"/>
              </a:ext>
            </a:extLst>
          </p:cNvPr>
          <p:cNvSpPr/>
          <p:nvPr/>
        </p:nvSpPr>
        <p:spPr>
          <a:xfrm>
            <a:off x="0" y="0"/>
            <a:ext cx="12192000" cy="13252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探究活動の進め方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78C0C95-3A7A-63CC-A1F4-1CA4075429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  <a:lum contras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29" t="225" r="-160" b="54279"/>
          <a:stretch>
            <a:fillRect/>
          </a:stretch>
        </p:blipFill>
        <p:spPr bwMode="auto">
          <a:xfrm rot="5400000">
            <a:off x="5282586" y="113951"/>
            <a:ext cx="6612684" cy="663009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インク 3">
                <a:extLst>
                  <a:ext uri="{FF2B5EF4-FFF2-40B4-BE49-F238E27FC236}">
                    <a16:creationId xmlns:a16="http://schemas.microsoft.com/office/drawing/2014/main" id="{CDB29642-2CA8-9EB1-89B9-61CA1E660D30}"/>
                  </a:ext>
                </a:extLst>
              </p14:cNvPr>
              <p14:cNvContentPartPr/>
              <p14:nvPr/>
            </p14:nvContentPartPr>
            <p14:xfrm>
              <a:off x="10365406" y="394076"/>
              <a:ext cx="851760" cy="720"/>
            </p14:xfrm>
          </p:contentPart>
        </mc:Choice>
        <mc:Fallback>
          <p:pic>
            <p:nvPicPr>
              <p:cNvPr id="4" name="インク 3">
                <a:extLst>
                  <a:ext uri="{FF2B5EF4-FFF2-40B4-BE49-F238E27FC236}">
                    <a16:creationId xmlns:a16="http://schemas.microsoft.com/office/drawing/2014/main" id="{CDB29642-2CA8-9EB1-89B9-61CA1E660D3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75766" y="34076"/>
                <a:ext cx="1031400" cy="72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インク 5">
                <a:extLst>
                  <a:ext uri="{FF2B5EF4-FFF2-40B4-BE49-F238E27FC236}">
                    <a16:creationId xmlns:a16="http://schemas.microsoft.com/office/drawing/2014/main" id="{BBDC2A04-A010-68F9-BEF5-4FDAE9D53CEB}"/>
                  </a:ext>
                </a:extLst>
              </p14:cNvPr>
              <p14:cNvContentPartPr/>
              <p14:nvPr/>
            </p14:nvContentPartPr>
            <p14:xfrm>
              <a:off x="9971566" y="5643956"/>
              <a:ext cx="360" cy="360"/>
            </p14:xfrm>
          </p:contentPart>
        </mc:Choice>
        <mc:Fallback>
          <p:pic>
            <p:nvPicPr>
              <p:cNvPr id="6" name="インク 5">
                <a:extLst>
                  <a:ext uri="{FF2B5EF4-FFF2-40B4-BE49-F238E27FC236}">
                    <a16:creationId xmlns:a16="http://schemas.microsoft.com/office/drawing/2014/main" id="{BBDC2A04-A010-68F9-BEF5-4FDAE9D53CE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881566" y="5464316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8" name="インク 7">
                <a:extLst>
                  <a:ext uri="{FF2B5EF4-FFF2-40B4-BE49-F238E27FC236}">
                    <a16:creationId xmlns:a16="http://schemas.microsoft.com/office/drawing/2014/main" id="{D1A7E56E-C073-45B2-16AC-038D30BDEBC7}"/>
                  </a:ext>
                </a:extLst>
              </p14:cNvPr>
              <p14:cNvContentPartPr/>
              <p14:nvPr/>
            </p14:nvContentPartPr>
            <p14:xfrm>
              <a:off x="9924046" y="5620196"/>
              <a:ext cx="845280" cy="720"/>
            </p14:xfrm>
          </p:contentPart>
        </mc:Choice>
        <mc:Fallback>
          <p:pic>
            <p:nvPicPr>
              <p:cNvPr id="8" name="インク 7">
                <a:extLst>
                  <a:ext uri="{FF2B5EF4-FFF2-40B4-BE49-F238E27FC236}">
                    <a16:creationId xmlns:a16="http://schemas.microsoft.com/office/drawing/2014/main" id="{D1A7E56E-C073-45B2-16AC-038D30BDEBC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834046" y="5260196"/>
                <a:ext cx="1024920" cy="72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18907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2A4A9-3AC7-7795-7E7F-1F91A27C5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CDCAF45-34B5-143D-12BA-F6E2238FDC22}"/>
              </a:ext>
            </a:extLst>
          </p:cNvPr>
          <p:cNvSpPr/>
          <p:nvPr/>
        </p:nvSpPr>
        <p:spPr>
          <a:xfrm>
            <a:off x="0" y="0"/>
            <a:ext cx="12192000" cy="13252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　次回までにできること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E6121E0-CF4C-1E66-B29E-27E5D78F3288}"/>
              </a:ext>
            </a:extLst>
          </p:cNvPr>
          <p:cNvSpPr txBox="1"/>
          <p:nvPr/>
        </p:nvSpPr>
        <p:spPr>
          <a:xfrm>
            <a:off x="119270" y="1370955"/>
            <a:ext cx="12072730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・各グループ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①次回話し合うこと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②そのために何を誰が調べてくるか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役割分担をしっかり決める</a:t>
            </a:r>
            <a:endParaRPr kumimoji="1" lang="en-US" altLang="ja-JP" sz="4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ja-JP" altLang="en-US" sz="5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班長は</a:t>
            </a:r>
            <a:r>
              <a:rPr kumimoji="1" lang="en-US" altLang="ja-JP" sz="5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kumimoji="1" lang="ja-JP" altLang="en-US" sz="5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ワークシート⑩</a:t>
            </a:r>
            <a:r>
              <a:rPr kumimoji="1" lang="en-US" altLang="ja-JP" sz="5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kumimoji="1" lang="ja-JP" altLang="en-US" sz="5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を次回まで保管</a:t>
            </a:r>
            <a:endParaRPr kumimoji="1" lang="en-US" altLang="ja-JP" sz="5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373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934EC-9FCF-363F-1735-F297FC858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AA927AA-A720-750C-0B43-CBAD05A9B2B5}"/>
              </a:ext>
            </a:extLst>
          </p:cNvPr>
          <p:cNvSpPr/>
          <p:nvPr/>
        </p:nvSpPr>
        <p:spPr>
          <a:xfrm>
            <a:off x="0" y="0"/>
            <a:ext cx="12192000" cy="13252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次回予告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A349AA3-A6A3-B155-A72B-FCA078D592FB}"/>
              </a:ext>
            </a:extLst>
          </p:cNvPr>
          <p:cNvSpPr txBox="1"/>
          <p:nvPr/>
        </p:nvSpPr>
        <p:spPr>
          <a:xfrm>
            <a:off x="119270" y="1370955"/>
            <a:ext cx="12072730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・ノートの書き方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en-US" altLang="ja-JP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探究できる問いにする</a:t>
            </a:r>
            <a:r>
              <a:rPr kumimoji="1" lang="en-US" altLang="ja-JP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のワークシートをやる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6247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12192000" cy="13252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今日の流れ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38540" y="1444487"/>
            <a:ext cx="1171492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①キーワードマッピング作成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②テーマ候補を</a:t>
            </a:r>
            <a:r>
              <a:rPr kumimoji="1" lang="en-US" altLang="ja-JP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つ以上挙げる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③次回の活動に向けて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4964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81359" y="4049135"/>
            <a:ext cx="451508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グループでやるからこそアイデアがいっぱい出るはず・・・！！</a:t>
            </a:r>
            <a:endParaRPr kumimoji="1"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4" name="図 3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401BFD44-519C-A90F-042E-2A803AE9F6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14"/>
          <a:stretch>
            <a:fillRect/>
          </a:stretch>
        </p:blipFill>
        <p:spPr bwMode="auto">
          <a:xfrm>
            <a:off x="4789200" y="126305"/>
            <a:ext cx="7231941" cy="6297613"/>
          </a:xfrm>
          <a:prstGeom prst="rect">
            <a:avLst/>
          </a:prstGeom>
          <a:ln w="12700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52FB09B-2478-E448-2620-DE15696681D3}"/>
              </a:ext>
            </a:extLst>
          </p:cNvPr>
          <p:cNvSpPr txBox="1"/>
          <p:nvPr/>
        </p:nvSpPr>
        <p:spPr>
          <a:xfrm>
            <a:off x="6843745" y="6423918"/>
            <a:ext cx="429530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参考文献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理科課題研究ガイドブック　小泉治彦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7A73B77-77B7-585B-11A3-C6A7E3BD0DFB}"/>
              </a:ext>
            </a:extLst>
          </p:cNvPr>
          <p:cNvCxnSpPr>
            <a:cxnSpLocks/>
          </p:cNvCxnSpPr>
          <p:nvPr/>
        </p:nvCxnSpPr>
        <p:spPr>
          <a:xfrm>
            <a:off x="5768896" y="3051012"/>
            <a:ext cx="6210300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矢印: 右 7">
            <a:extLst>
              <a:ext uri="{FF2B5EF4-FFF2-40B4-BE49-F238E27FC236}">
                <a16:creationId xmlns:a16="http://schemas.microsoft.com/office/drawing/2014/main" id="{2C098E17-25C1-C104-B3DA-358B5B4EDC14}"/>
              </a:ext>
            </a:extLst>
          </p:cNvPr>
          <p:cNvSpPr/>
          <p:nvPr/>
        </p:nvSpPr>
        <p:spPr>
          <a:xfrm>
            <a:off x="5113703" y="2973828"/>
            <a:ext cx="543907" cy="230747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3C03929-8F87-42A5-B2E6-3834D08602E7}"/>
              </a:ext>
            </a:extLst>
          </p:cNvPr>
          <p:cNvSpPr txBox="1"/>
          <p:nvPr/>
        </p:nvSpPr>
        <p:spPr>
          <a:xfrm>
            <a:off x="3167982" y="2736388"/>
            <a:ext cx="190377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現在はここまでできている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D28F5E8-9FF8-1B06-C268-22BC514A480C}"/>
              </a:ext>
            </a:extLst>
          </p:cNvPr>
          <p:cNvSpPr/>
          <p:nvPr/>
        </p:nvSpPr>
        <p:spPr>
          <a:xfrm>
            <a:off x="3126037" y="2664116"/>
            <a:ext cx="1903776" cy="788547"/>
          </a:xfrm>
          <a:prstGeom prst="round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1904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12192000" cy="13252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　キーワードマッピング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78905" y="1550504"/>
            <a:ext cx="11834190" cy="44319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・仮研究テーマや自分たちの興味を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もとにキーワードマッピングを作ろう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・自分たちの知識や興味を共有する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1935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C8A35-4074-14BE-9338-8017E9438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56EDF80-4183-89FD-FDF1-A2C827DCF4BC}"/>
              </a:ext>
            </a:extLst>
          </p:cNvPr>
          <p:cNvSpPr/>
          <p:nvPr/>
        </p:nvSpPr>
        <p:spPr>
          <a:xfrm>
            <a:off x="0" y="0"/>
            <a:ext cx="12192000" cy="13252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本校</a:t>
            </a:r>
            <a:r>
              <a:rPr kumimoji="1" lang="en-US" altLang="ja-JP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60</a:t>
            </a:r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期のワークシート</a:t>
            </a:r>
            <a:endParaRPr kumimoji="1" lang="en-US" altLang="ja-JP" sz="4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E840F9F-79D9-C573-D1AE-F8528F6D9852}"/>
              </a:ext>
            </a:extLst>
          </p:cNvPr>
          <p:cNvGrpSpPr/>
          <p:nvPr/>
        </p:nvGrpSpPr>
        <p:grpSpPr>
          <a:xfrm>
            <a:off x="217604" y="1440044"/>
            <a:ext cx="9383595" cy="5361308"/>
            <a:chOff x="217604" y="1440044"/>
            <a:chExt cx="9383595" cy="5361308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5B56B2B3-8AF3-CA3F-EC5D-4619B63D77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604" y="1440044"/>
              <a:ext cx="9383595" cy="5361308"/>
            </a:xfrm>
            <a:prstGeom prst="rect">
              <a:avLst/>
            </a:prstGeom>
          </p:spPr>
        </p:pic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76EB1C78-44D9-3DE5-300E-B4E64669F7B8}"/>
                </a:ext>
              </a:extLst>
            </p:cNvPr>
            <p:cNvSpPr/>
            <p:nvPr/>
          </p:nvSpPr>
          <p:spPr>
            <a:xfrm>
              <a:off x="352338" y="1551963"/>
              <a:ext cx="3850546" cy="3775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5F95D10F-968D-634F-6786-FE83EE6B4B3D}"/>
                </a:ext>
              </a:extLst>
            </p:cNvPr>
            <p:cNvSpPr/>
            <p:nvPr/>
          </p:nvSpPr>
          <p:spPr>
            <a:xfrm>
              <a:off x="5564418" y="1710235"/>
              <a:ext cx="3850546" cy="1083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04BCF34A-25A2-0FBE-9D8B-EF6D12117418}"/>
                </a:ext>
              </a:extLst>
            </p:cNvPr>
            <p:cNvSpPr/>
            <p:nvPr/>
          </p:nvSpPr>
          <p:spPr>
            <a:xfrm>
              <a:off x="5974080" y="2881311"/>
              <a:ext cx="3271520" cy="20835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EC8A9BAE-BA68-4B31-1FBA-FF63B743334E}"/>
                </a:ext>
              </a:extLst>
            </p:cNvPr>
            <p:cNvSpPr/>
            <p:nvPr/>
          </p:nvSpPr>
          <p:spPr>
            <a:xfrm>
              <a:off x="6908800" y="5150986"/>
              <a:ext cx="2514600" cy="10837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437091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AD005-5AF6-344C-D5B9-B4615E0A9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07DF183-7854-DDC0-3804-FF9A35DD6228}"/>
              </a:ext>
            </a:extLst>
          </p:cNvPr>
          <p:cNvSpPr/>
          <p:nvPr/>
        </p:nvSpPr>
        <p:spPr>
          <a:xfrm>
            <a:off x="0" y="0"/>
            <a:ext cx="12192000" cy="13252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他校の例</a:t>
            </a:r>
            <a:endParaRPr kumimoji="1" lang="en-US" altLang="ja-JP" sz="4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FEC8518-5BA3-3B5F-6DF9-7F0D5A04BA33}"/>
              </a:ext>
            </a:extLst>
          </p:cNvPr>
          <p:cNvSpPr/>
          <p:nvPr/>
        </p:nvSpPr>
        <p:spPr>
          <a:xfrm>
            <a:off x="352338" y="1551963"/>
            <a:ext cx="3850546" cy="3775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Picture 2" descr="科学するTAMAGAWA 「学びの技」で、「考え、調べ、伝える力」を養うために〜玉川学園「探究型学習」の&quot;今&quot;｜玉川の教育｜（学）玉川学園">
            <a:extLst>
              <a:ext uri="{FF2B5EF4-FFF2-40B4-BE49-F238E27FC236}">
                <a16:creationId xmlns:a16="http://schemas.microsoft.com/office/drawing/2014/main" id="{19FC5B39-6534-FBBD-363A-FD07B2706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369" y="168041"/>
            <a:ext cx="9134673" cy="6452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5653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12192000" cy="13252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　別の視点で考えよう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92600" y="1370955"/>
            <a:ext cx="10770403" cy="34778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・研究テーマ候補を</a:t>
            </a:r>
            <a:r>
              <a:rPr kumimoji="1" lang="en-US" altLang="ja-JP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つ挙げよう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・テーマ候補は変更の可能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⇒検証可能かどうか考える</a:t>
            </a:r>
            <a:endParaRPr kumimoji="1"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5958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3E60EED-66FA-680C-25F9-CCC079AEC615}"/>
              </a:ext>
            </a:extLst>
          </p:cNvPr>
          <p:cNvGrpSpPr/>
          <p:nvPr/>
        </p:nvGrpSpPr>
        <p:grpSpPr>
          <a:xfrm>
            <a:off x="581892" y="0"/>
            <a:ext cx="10980188" cy="6801352"/>
            <a:chOff x="2178484" y="1440044"/>
            <a:chExt cx="9383595" cy="5361308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692304E8-78C4-81A3-93CD-23179BA407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8484" y="1440044"/>
              <a:ext cx="9383595" cy="5361308"/>
            </a:xfrm>
            <a:prstGeom prst="rect">
              <a:avLst/>
            </a:prstGeom>
          </p:spPr>
        </p:pic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CAD4DCFC-79AB-DF10-A7FA-AB45161D35C6}"/>
                </a:ext>
              </a:extLst>
            </p:cNvPr>
            <p:cNvSpPr/>
            <p:nvPr/>
          </p:nvSpPr>
          <p:spPr>
            <a:xfrm>
              <a:off x="2343698" y="1551963"/>
              <a:ext cx="3850546" cy="3775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30D8AA16-DA24-AEE8-DA28-A57E53F849C8}"/>
                </a:ext>
              </a:extLst>
            </p:cNvPr>
            <p:cNvSpPr txBox="1"/>
            <p:nvPr/>
          </p:nvSpPr>
          <p:spPr>
            <a:xfrm>
              <a:off x="8071227" y="4927506"/>
              <a:ext cx="3242395" cy="3153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b="1" dirty="0"/>
                <a:t>・厚底シューズの反発力は？</a:t>
              </a:r>
            </a:p>
          </p:txBody>
        </p:sp>
      </p:grp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EFEF8C38-C50C-FE0C-8C9D-A88CEBEDBD55}"/>
              </a:ext>
            </a:extLst>
          </p:cNvPr>
          <p:cNvCxnSpPr>
            <a:endCxn id="3" idx="1"/>
          </p:cNvCxnSpPr>
          <p:nvPr/>
        </p:nvCxnSpPr>
        <p:spPr>
          <a:xfrm flipV="1">
            <a:off x="6010102" y="4624247"/>
            <a:ext cx="1467167" cy="1236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594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7076B7-3E96-AFEC-D886-3A96C3942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45A400-9526-375E-E898-147EA85497C7}"/>
              </a:ext>
            </a:extLst>
          </p:cNvPr>
          <p:cNvSpPr/>
          <p:nvPr/>
        </p:nvSpPr>
        <p:spPr>
          <a:xfrm>
            <a:off x="0" y="0"/>
            <a:ext cx="12192000" cy="13252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テーマ候補の注意点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53DA8C8-D0E4-3801-9E4F-FCE2FDA80A24}"/>
              </a:ext>
            </a:extLst>
          </p:cNvPr>
          <p:cNvSpPr txBox="1"/>
          <p:nvPr/>
        </p:nvSpPr>
        <p:spPr>
          <a:xfrm>
            <a:off x="320753" y="1549661"/>
            <a:ext cx="11117559" cy="40626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ja-JP" altLang="en-US" sz="5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科学的根拠に基づいて検証</a:t>
            </a:r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できる</a:t>
            </a:r>
            <a:endParaRPr kumimoji="1" lang="en-US" altLang="ja-JP" sz="4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ja-JP" altLang="en-US" sz="5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数値化</a:t>
            </a:r>
            <a:endParaRPr kumimoji="1" lang="en-US" altLang="ja-JP" sz="4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・再現性⇒誰がやっても同じになる</a:t>
            </a:r>
            <a:endParaRPr kumimoji="1" lang="en-US" altLang="ja-JP" sz="4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・客観性⇒人によって変化しない</a:t>
            </a:r>
            <a:endParaRPr kumimoji="1" lang="en-US" altLang="ja-JP" sz="4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9747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189312F9C40824FB7357E0021A152F0" ma:contentTypeVersion="27" ma:contentTypeDescription="新しいドキュメントを作成します。" ma:contentTypeScope="" ma:versionID="dae199c6a05a7d1343578cdfa0e8bb61">
  <xsd:schema xmlns:xsd="http://www.w3.org/2001/XMLSchema" xmlns:xs="http://www.w3.org/2001/XMLSchema" xmlns:p="http://schemas.microsoft.com/office/2006/metadata/properties" xmlns:ns2="9ee03e85-316d-4c7f-a8dc-eb72b4260297" xmlns:ns3="c5eb6b3b-7650-4122-ade3-e5468c1d9dbf" targetNamespace="http://schemas.microsoft.com/office/2006/metadata/properties" ma:root="true" ma:fieldsID="57cc4d35cdee7334795fe5faabf73f4c" ns2:_="" ns3:_="">
    <xsd:import namespace="9ee03e85-316d-4c7f-a8dc-eb72b4260297"/>
    <xsd:import namespace="c5eb6b3b-7650-4122-ade3-e5468c1d9d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_x9078__x6319__x7ba1__x7406__x59d4__x54e1__x4f1a_" minOccurs="0"/>
                <xsd:element ref="ns2:fa219b4f-bc7b-46b0-98de-6382de0a0462CountryOrRegion" minOccurs="0"/>
                <xsd:element ref="ns2:fa219b4f-bc7b-46b0-98de-6382de0a0462State" minOccurs="0"/>
                <xsd:element ref="ns2:fa219b4f-bc7b-46b0-98de-6382de0a0462City" minOccurs="0"/>
                <xsd:element ref="ns2:fa219b4f-bc7b-46b0-98de-6382de0a0462PostalCode" minOccurs="0"/>
                <xsd:element ref="ns2:fa219b4f-bc7b-46b0-98de-6382de0a0462Street" minOccurs="0"/>
                <xsd:element ref="ns2:fa219b4f-bc7b-46b0-98de-6382de0a0462GeoLoc" minOccurs="0"/>
                <xsd:element ref="ns2:fa219b4f-bc7b-46b0-98de-6382de0a0462DispName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e03e85-316d-4c7f-a8dc-eb72b42602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029366c2-5c34-4560-ad45-a81bb39167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9078__x6319__x7ba1__x7406__x59d4__x54e1__x4f1a_" ma:index="24" nillable="true" ma:displayName="選挙管理委員会" ma:format="Dropdown" ma:internalName="_x9078__x6319__x7ba1__x7406__x59d4__x54e1__x4f1a_">
      <xsd:simpleType>
        <xsd:restriction base="dms:Unknown"/>
      </xsd:simpleType>
    </xsd:element>
    <xsd:element name="fa219b4f-bc7b-46b0-98de-6382de0a0462CountryOrRegion" ma:index="25" nillable="true" ma:displayName="選挙管理委員会: 国/地域" ma:internalName="CountryOrRegion" ma:readOnly="true">
      <xsd:simpleType>
        <xsd:restriction base="dms:Text"/>
      </xsd:simpleType>
    </xsd:element>
    <xsd:element name="fa219b4f-bc7b-46b0-98de-6382de0a0462State" ma:index="26" nillable="true" ma:displayName="選挙管理委員会: 都道府県" ma:internalName="State" ma:readOnly="true">
      <xsd:simpleType>
        <xsd:restriction base="dms:Text"/>
      </xsd:simpleType>
    </xsd:element>
    <xsd:element name="fa219b4f-bc7b-46b0-98de-6382de0a0462City" ma:index="27" nillable="true" ma:displayName="選挙管理委員会:市区町村" ma:internalName="City" ma:readOnly="true">
      <xsd:simpleType>
        <xsd:restriction base="dms:Text"/>
      </xsd:simpleType>
    </xsd:element>
    <xsd:element name="fa219b4f-bc7b-46b0-98de-6382de0a0462PostalCode" ma:index="28" nillable="true" ma:displayName="選挙管理委員会: 郵便番号コード" ma:internalName="PostalCode" ma:readOnly="true">
      <xsd:simpleType>
        <xsd:restriction base="dms:Text"/>
      </xsd:simpleType>
    </xsd:element>
    <xsd:element name="fa219b4f-bc7b-46b0-98de-6382de0a0462Street" ma:index="29" nillable="true" ma:displayName="選挙管理委員会: 番地" ma:internalName="Street" ma:readOnly="true">
      <xsd:simpleType>
        <xsd:restriction base="dms:Text"/>
      </xsd:simpleType>
    </xsd:element>
    <xsd:element name="fa219b4f-bc7b-46b0-98de-6382de0a0462GeoLoc" ma:index="30" nillable="true" ma:displayName="選挙管理委員会: 座標" ma:internalName="GeoLoc" ma:readOnly="true">
      <xsd:simpleType>
        <xsd:restriction base="dms:Unknown"/>
      </xsd:simpleType>
    </xsd:element>
    <xsd:element name="fa219b4f-bc7b-46b0-98de-6382de0a0462DispName" ma:index="31" nillable="true" ma:displayName="選挙管理委員会: 名前" ma:internalName="DispName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3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eb6b3b-7650-4122-ade3-e5468c1d9d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4cb765d-7647-475f-b47a-46e282ec1fa9}" ma:internalName="TaxCatchAll" ma:showField="CatchAllData" ma:web="c5eb6b3b-7650-4122-ade3-e5468c1d9d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e03e85-316d-4c7f-a8dc-eb72b4260297">
      <Terms xmlns="http://schemas.microsoft.com/office/infopath/2007/PartnerControls"/>
    </lcf76f155ced4ddcb4097134ff3c332f>
    <_x9078__x6319__x7ba1__x7406__x59d4__x54e1__x4f1a_ xmlns="9ee03e85-316d-4c7f-a8dc-eb72b4260297" xsi:nil="true"/>
    <TaxCatchAll xmlns="c5eb6b3b-7650-4122-ade3-e5468c1d9dbf" xsi:nil="true"/>
  </documentManagement>
</p:properties>
</file>

<file path=customXml/itemProps1.xml><?xml version="1.0" encoding="utf-8"?>
<ds:datastoreItem xmlns:ds="http://schemas.openxmlformats.org/officeDocument/2006/customXml" ds:itemID="{518FB21F-61A8-4557-84B0-0872CA0C8F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DEDA52-952C-40F1-853F-C7A6C112E6A9}"/>
</file>

<file path=customXml/itemProps3.xml><?xml version="1.0" encoding="utf-8"?>
<ds:datastoreItem xmlns:ds="http://schemas.openxmlformats.org/officeDocument/2006/customXml" ds:itemID="{7CF72C89-DE02-4EC5-A2D9-E00A0F335430}">
  <ds:schemaRefs>
    <ds:schemaRef ds:uri="http://schemas.microsoft.com/office/2006/metadata/properties"/>
    <ds:schemaRef ds:uri="http://schemas.microsoft.com/office/infopath/2007/PartnerControls"/>
    <ds:schemaRef ds:uri="9ee03e85-316d-4c7f-a8dc-eb72b4260297"/>
    <ds:schemaRef ds:uri="c5eb6b3b-7650-4122-ade3-e5468c1d9db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695</TotalTime>
  <Words>253</Words>
  <Application>Microsoft Office PowerPoint</Application>
  <PresentationFormat>ワイド画面</PresentationFormat>
  <Paragraphs>53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BIZ UDPゴシック</vt:lpstr>
      <vt:lpstr>Arial</vt:lpstr>
      <vt:lpstr>Calibri</vt:lpstr>
      <vt:lpstr>Calibri Light</vt:lpstr>
      <vt:lpstr>Office テーマ</vt:lpstr>
      <vt:lpstr>テーマを深めよう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19</cp:revision>
  <dcterms:created xsi:type="dcterms:W3CDTF">2024-10-29T00:58:44Z</dcterms:created>
  <dcterms:modified xsi:type="dcterms:W3CDTF">2025-11-04T04:14:08Z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0x010100F189312F9C40824FB7357E0021A152F0</vt:lpwstr>
  </property>
  <property fmtid="{D5CDD505-2E9C-101B-9397-08002B2CF9AE}" pid="3" name="MediaServiceImageTags">
    <vt:lpwstr/>
  </property>
</Properties>
</file>