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68" r:id="rId15"/>
  </p:sldIdLst>
  <p:sldSz cx="12192000" cy="6858000"/>
  <p:notesSz cx="6888163" cy="10018713"/>
  <p:embeddedFontLst>
    <p:embeddedFont>
      <p:font typeface="Impact" panose="020B0806030902050204" pitchFamily="34" charset="0"/>
      <p:regular r:id="rId17"/>
    </p:embeddedFont>
    <p:embeddedFont>
      <p:font typeface="Noto Sans JP" panose="020B0200000000000000" pitchFamily="50" charset="-128"/>
      <p:regular r:id="rId18"/>
      <p:bold r:id="rId19"/>
    </p:embeddedFont>
    <p:embeddedFont>
      <p:font typeface="Roboto Mono" panose="00000009000000000000" pitchFamily="49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204DB8-7FFA-49C6-AE1C-35C1D4959D57}">
  <a:tblStyle styleId="{BE204DB8-7FFA-49C6-AE1C-35C1D4959D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83" tIns="91983" rIns="91983" bIns="9198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a0d4b5d27_0_84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02" name="Google Shape;402;g39a0d4b5d27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9a0d4b5d27_0_755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5033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91" name="Google Shape;391;g39a0d4b5d27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9a0d4b5d27_0_103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16" name="Google Shape;416;g39a0d4b5d27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1" name="Google Shape;2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9a0d4b5d27_0_219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5033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6"/>
              </a:spcBef>
              <a:buNone/>
            </a:pPr>
            <a:r>
              <a:rPr lang="en-US" sz="600"/>
              <a:t>人の記憶は曖昧で、忘れるものです。１度調べたことを再度調べ直すことも多々ありますよね。有効な情報だったとしても、どこのどの情報だったのかがわからないと、調べた元の場所にはもうたどり着けません。</a:t>
            </a:r>
            <a:endParaRPr sz="400"/>
          </a:p>
        </p:txBody>
      </p:sp>
      <p:sp>
        <p:nvSpPr>
          <p:cNvPr id="289" name="Google Shape;289;g39a0d4b5d27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a0d86ed77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97" name="Google Shape;297;g39a0d86ed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26" name="Google Shape;3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38" name="Google Shape;3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9a0d4b5d27_0_1139:notes"/>
          <p:cNvSpPr txBox="1">
            <a:spLocks noGrp="1"/>
          </p:cNvSpPr>
          <p:nvPr>
            <p:ph type="body" idx="1"/>
          </p:nvPr>
        </p:nvSpPr>
        <p:spPr>
          <a:xfrm>
            <a:off x="688817" y="4821505"/>
            <a:ext cx="5510530" cy="3945033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57" name="Google Shape;357;g39a0d4b5d27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1983" tIns="91983" rIns="91983" bIns="9198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71" name="Google Shape;3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" y="4881562"/>
            <a:ext cx="1122045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587479" y="2089870"/>
            <a:ext cx="5796000" cy="24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2563EB"/>
                </a:solidFill>
                <a:latin typeface="Noto Sans JP"/>
                <a:ea typeface="Noto Sans JP"/>
                <a:cs typeface="Noto Sans JP"/>
                <a:sym typeface="Noto Sans JP"/>
              </a:rPr>
              <a:t>研究ノート</a:t>
            </a:r>
            <a:endParaRPr sz="7500" b="1" i="0" u="none" strike="noStrike" cap="none">
              <a:solidFill>
                <a:srgbClr val="2563EB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en-US" sz="7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の</a:t>
            </a:r>
            <a:r>
              <a:rPr lang="en-US" sz="7500" b="1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書き</a:t>
            </a:r>
            <a:r>
              <a:rPr lang="en-US" sz="75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方</a:t>
            </a:r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2766932" y="5007958"/>
            <a:ext cx="243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64748B"/>
                </a:solidFill>
                <a:latin typeface="Noto Sans JP"/>
                <a:ea typeface="Noto Sans JP"/>
                <a:cs typeface="Noto Sans JP"/>
                <a:sym typeface="Noto Sans JP"/>
              </a:rPr>
              <a:t> 2025.11.25</a:t>
            </a:r>
            <a:endParaRPr sz="2400"/>
          </a:p>
        </p:txBody>
      </p:sp>
      <p:pic>
        <p:nvPicPr>
          <p:cNvPr id="238" name="Google Shape;238;p3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6275" y="2771569"/>
            <a:ext cx="684925" cy="88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/>
          <p:nvPr/>
        </p:nvSpPr>
        <p:spPr>
          <a:xfrm>
            <a:off x="485775" y="1219781"/>
            <a:ext cx="112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64748B"/>
                </a:solidFill>
                <a:latin typeface="Roboto Mono"/>
                <a:ea typeface="Roboto Mono"/>
                <a:cs typeface="Roboto Mono"/>
                <a:sym typeface="Roboto Mono"/>
              </a:rPr>
              <a:t>SS課題探究 / 研究リテラシー</a:t>
            </a:r>
            <a:endParaRPr/>
          </a:p>
        </p:txBody>
      </p:sp>
      <p:pic>
        <p:nvPicPr>
          <p:cNvPr id="240" name="Google Shape;240;p3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3343" y="1307399"/>
            <a:ext cx="4989325" cy="39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8" descr="image.png"/>
          <p:cNvPicPr preferRelativeResize="0"/>
          <p:nvPr/>
        </p:nvPicPr>
        <p:blipFill rotWithShape="1">
          <a:blip r:embed="rId3">
            <a:alphaModFix/>
          </a:blip>
          <a:srcRect r="40341"/>
          <a:stretch/>
        </p:blipFill>
        <p:spPr>
          <a:xfrm>
            <a:off x="-537575" y="43589"/>
            <a:ext cx="123986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658" y="2247890"/>
            <a:ext cx="468725" cy="60236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8"/>
          <p:cNvSpPr txBox="1"/>
          <p:nvPr/>
        </p:nvSpPr>
        <p:spPr>
          <a:xfrm>
            <a:off x="1181331" y="2134298"/>
            <a:ext cx="6684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BE123C"/>
                </a:solidFill>
                <a:latin typeface="Noto Sans JP"/>
                <a:ea typeface="Noto Sans JP"/>
                <a:cs typeface="Noto Sans JP"/>
                <a:sym typeface="Noto Sans JP"/>
              </a:rPr>
              <a:t>修正液・修正テープ</a:t>
            </a:r>
            <a:r>
              <a:rPr lang="en-US" sz="2800" b="1">
                <a:solidFill>
                  <a:srgbClr val="BE123C"/>
                </a:solidFill>
                <a:latin typeface="Noto Sans JP"/>
                <a:ea typeface="Noto Sans JP"/>
                <a:cs typeface="Noto Sans JP"/>
                <a:sym typeface="Noto Sans JP"/>
              </a:rPr>
              <a:t>の使用</a:t>
            </a:r>
            <a:endParaRPr sz="2800" b="1">
              <a:solidFill>
                <a:srgbClr val="BE123C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881337"/>
                </a:solidFill>
                <a:latin typeface="Noto Sans JP"/>
                <a:ea typeface="Noto Sans JP"/>
                <a:cs typeface="Noto Sans JP"/>
                <a:sym typeface="Noto Sans JP"/>
              </a:rPr>
              <a:t> データの隠蔽・改ざんを疑われます。</a:t>
            </a:r>
            <a:endParaRPr sz="2800"/>
          </a:p>
        </p:txBody>
      </p:sp>
      <p:pic>
        <p:nvPicPr>
          <p:cNvPr id="407" name="Google Shape;407;p4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830" y="3638468"/>
            <a:ext cx="468725" cy="602342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8"/>
          <p:cNvSpPr txBox="1"/>
          <p:nvPr/>
        </p:nvSpPr>
        <p:spPr>
          <a:xfrm>
            <a:off x="1181331" y="3520788"/>
            <a:ext cx="7192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BE123C"/>
                </a:solidFill>
                <a:latin typeface="Noto Sans JP"/>
                <a:ea typeface="Noto Sans JP"/>
                <a:cs typeface="Noto Sans JP"/>
                <a:sym typeface="Noto Sans JP"/>
              </a:rPr>
              <a:t>塗りつぶし・破り捨て</a:t>
            </a:r>
            <a:r>
              <a:rPr lang="en-US" sz="2800" b="0" i="0" u="none" strike="noStrike" cap="none">
                <a:solidFill>
                  <a:srgbClr val="881337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endParaRPr sz="2800" b="0" i="0" u="none" strike="noStrike" cap="none">
              <a:solidFill>
                <a:srgbClr val="881337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881337"/>
                </a:solidFill>
                <a:latin typeface="Noto Sans JP"/>
                <a:ea typeface="Noto Sans JP"/>
                <a:cs typeface="Noto Sans JP"/>
                <a:sym typeface="Noto Sans JP"/>
              </a:rPr>
              <a:t>都合の悪いデータを消したとみなされます。</a:t>
            </a:r>
            <a:endParaRPr sz="2800"/>
          </a:p>
        </p:txBody>
      </p:sp>
      <p:sp>
        <p:nvSpPr>
          <p:cNvPr id="409" name="Google Shape;409;p48"/>
          <p:cNvSpPr txBox="1"/>
          <p:nvPr/>
        </p:nvSpPr>
        <p:spPr>
          <a:xfrm>
            <a:off x="1181331" y="4907288"/>
            <a:ext cx="7875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BE123C"/>
                </a:solidFill>
                <a:latin typeface="Noto Sans JP"/>
                <a:ea typeface="Noto Sans JP"/>
                <a:cs typeface="Noto Sans JP"/>
                <a:sym typeface="Noto Sans JP"/>
              </a:rPr>
              <a:t>虚偽の記載（ウソ）</a:t>
            </a:r>
            <a:r>
              <a:rPr lang="en-US" sz="2800" b="0" i="0" u="none" strike="noStrike" cap="none">
                <a:solidFill>
                  <a:srgbClr val="881337"/>
                </a:solidFill>
                <a:latin typeface="Noto Sans JP"/>
                <a:ea typeface="Noto Sans JP"/>
                <a:cs typeface="Noto Sans JP"/>
                <a:sym typeface="Noto Sans JP"/>
              </a:rPr>
              <a:t> </a:t>
            </a:r>
            <a:endParaRPr sz="2800" b="0" i="0" u="none" strike="noStrike" cap="none">
              <a:solidFill>
                <a:srgbClr val="881337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881337"/>
                </a:solidFill>
                <a:latin typeface="Noto Sans JP"/>
                <a:ea typeface="Noto Sans JP"/>
                <a:cs typeface="Noto Sans JP"/>
                <a:sym typeface="Noto Sans JP"/>
              </a:rPr>
              <a:t>科学における最大の罪。数値のごまかしも同罪。</a:t>
            </a:r>
            <a:endParaRPr sz="2800"/>
          </a:p>
        </p:txBody>
      </p:sp>
      <p:pic>
        <p:nvPicPr>
          <p:cNvPr id="410" name="Google Shape;410;p4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261" y="5057865"/>
            <a:ext cx="468713" cy="60257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8"/>
          <p:cNvSpPr txBox="1"/>
          <p:nvPr/>
        </p:nvSpPr>
        <p:spPr>
          <a:xfrm>
            <a:off x="6293765" y="589737"/>
            <a:ext cx="328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E11D48"/>
                </a:solidFill>
                <a:latin typeface="Noto Sans JP"/>
                <a:ea typeface="Noto Sans JP"/>
                <a:cs typeface="Noto Sans JP"/>
                <a:sym typeface="Noto Sans JP"/>
              </a:rPr>
              <a:t>改ざん＝不正行為</a:t>
            </a:r>
            <a:endParaRPr/>
          </a:p>
        </p:txBody>
      </p:sp>
      <p:sp>
        <p:nvSpPr>
          <p:cNvPr id="412" name="Google Shape;412;p48"/>
          <p:cNvSpPr txBox="1"/>
          <p:nvPr/>
        </p:nvSpPr>
        <p:spPr>
          <a:xfrm>
            <a:off x="723900" y="485775"/>
            <a:ext cx="24048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E11D48"/>
                </a:solidFill>
                <a:latin typeface="Noto Sans JP"/>
                <a:ea typeface="Noto Sans JP"/>
                <a:cs typeface="Noto Sans JP"/>
                <a:sym typeface="Noto Sans JP"/>
              </a:rPr>
              <a:t>禁止事項</a:t>
            </a:r>
            <a:endParaRPr/>
          </a:p>
        </p:txBody>
      </p:sp>
      <p:sp>
        <p:nvSpPr>
          <p:cNvPr id="413" name="Google Shape;413;p48"/>
          <p:cNvSpPr/>
          <p:nvPr/>
        </p:nvSpPr>
        <p:spPr>
          <a:xfrm>
            <a:off x="485775" y="485775"/>
            <a:ext cx="95400" cy="743100"/>
          </a:xfrm>
          <a:prstGeom prst="rect">
            <a:avLst/>
          </a:prstGeom>
          <a:solidFill>
            <a:srgbClr val="E11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>
            <a:spLocks noGrp="1"/>
          </p:cNvSpPr>
          <p:nvPr>
            <p:ph type="title"/>
          </p:nvPr>
        </p:nvSpPr>
        <p:spPr>
          <a:xfrm>
            <a:off x="619125" y="393700"/>
            <a:ext cx="5839500" cy="97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やってはいけないこと</a:t>
            </a:r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1"/>
          </p:nvPr>
        </p:nvSpPr>
        <p:spPr>
          <a:xfrm>
            <a:off x="1504950" y="1137727"/>
            <a:ext cx="10515600" cy="5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　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b="1" u="sng">
                <a:solidFill>
                  <a:srgbClr val="FF0000"/>
                </a:solidFill>
              </a:rPr>
              <a:t>ウソ</a:t>
            </a:r>
            <a:r>
              <a:rPr lang="en-US" sz="4000"/>
              <a:t>を書いてはいけません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間違いを</a:t>
            </a:r>
            <a:r>
              <a:rPr lang="en-US" sz="4000" b="1" u="sng">
                <a:solidFill>
                  <a:srgbClr val="FF0000"/>
                </a:solidFill>
              </a:rPr>
              <a:t>消して</a:t>
            </a:r>
            <a:r>
              <a:rPr lang="en-US" sz="4000"/>
              <a:t>はいけません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5" name="Google Shape;395;p47" descr="凄い怒る人のイラスト（男性） | かわいいフリー素材集 いらすとや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142" y="447829"/>
            <a:ext cx="3591262" cy="3591262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7"/>
          <p:cNvSpPr/>
          <p:nvPr/>
        </p:nvSpPr>
        <p:spPr>
          <a:xfrm>
            <a:off x="3876339" y="2883615"/>
            <a:ext cx="35913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86" y="30262"/>
                </a:moveTo>
                <a:lnTo>
                  <a:pt x="-46981" y="-184846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やってはいけない操作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7"/>
          <p:cNvSpPr/>
          <p:nvPr/>
        </p:nvSpPr>
        <p:spPr>
          <a:xfrm>
            <a:off x="901810" y="2883615"/>
            <a:ext cx="25050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2015" y="2405"/>
                </a:moveTo>
                <a:lnTo>
                  <a:pt x="39158" y="-184286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数値のごまかし</a:t>
            </a: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7"/>
          <p:cNvSpPr/>
          <p:nvPr/>
        </p:nvSpPr>
        <p:spPr>
          <a:xfrm>
            <a:off x="2883010" y="5645865"/>
            <a:ext cx="25050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2015" y="2405"/>
                </a:moveTo>
                <a:lnTo>
                  <a:pt x="39158" y="-184286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修正液を使う</a:t>
            </a:r>
            <a:endParaRPr/>
          </a:p>
        </p:txBody>
      </p:sp>
      <p:sp>
        <p:nvSpPr>
          <p:cNvPr id="399" name="Google Shape;399;p47"/>
          <p:cNvSpPr/>
          <p:nvPr/>
        </p:nvSpPr>
        <p:spPr>
          <a:xfrm>
            <a:off x="5724190" y="5625891"/>
            <a:ext cx="20292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86" y="30262"/>
                </a:moveTo>
                <a:lnTo>
                  <a:pt x="-46981" y="-184846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塗りつぶし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043850"/>
            <a:ext cx="3619500" cy="3054525"/>
          </a:xfrm>
          <a:prstGeom prst="rect">
            <a:avLst/>
          </a:prstGeom>
          <a:noFill/>
          <a:ln w="38100" cap="flat" cmpd="sng">
            <a:solidFill>
              <a:srgbClr val="2563E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9" name="Google Shape;419;p4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0" y="2043850"/>
            <a:ext cx="3619500" cy="3054525"/>
          </a:xfrm>
          <a:prstGeom prst="rect">
            <a:avLst/>
          </a:prstGeom>
          <a:noFill/>
          <a:ln w="38100" cap="flat" cmpd="sng">
            <a:solidFill>
              <a:srgbClr val="2563E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0" name="Google Shape;420;p4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043850"/>
            <a:ext cx="3619500" cy="3054525"/>
          </a:xfrm>
          <a:prstGeom prst="rect">
            <a:avLst/>
          </a:prstGeom>
          <a:noFill/>
          <a:ln w="38100" cap="flat" cmpd="sng">
            <a:solidFill>
              <a:srgbClr val="2563E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1" name="Google Shape;421;p49"/>
          <p:cNvSpPr txBox="1"/>
          <p:nvPr/>
        </p:nvSpPr>
        <p:spPr>
          <a:xfrm>
            <a:off x="1630680" y="3399862"/>
            <a:ext cx="112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記録習慣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2" name="Google Shape;422;p49"/>
          <p:cNvSpPr txBox="1"/>
          <p:nvPr/>
        </p:nvSpPr>
        <p:spPr>
          <a:xfrm>
            <a:off x="666750" y="4114237"/>
            <a:ext cx="3048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日々の活動を正確に記録する習慣が身につきます。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3" name="Google Shape;423;p49"/>
          <p:cNvSpPr txBox="1"/>
          <p:nvPr/>
        </p:nvSpPr>
        <p:spPr>
          <a:xfrm>
            <a:off x="5395912" y="3399862"/>
            <a:ext cx="140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論理的思考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4" name="Google Shape;424;p49"/>
          <p:cNvSpPr txBox="1"/>
          <p:nvPr/>
        </p:nvSpPr>
        <p:spPr>
          <a:xfrm>
            <a:off x="4484822" y="4114225"/>
            <a:ext cx="32844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結果から考察を導き出し、</a:t>
            </a:r>
            <a:endParaRPr sz="1800" b="0" i="0" u="none" strike="noStrike" cap="none">
              <a:solidFill>
                <a:schemeClr val="dk1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思考を整理する力が</a:t>
            </a:r>
            <a:r>
              <a:rPr lang="en-US" sz="1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つきます</a:t>
            </a:r>
            <a:r>
              <a:rPr lang="en-US"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。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9301162" y="3399862"/>
            <a:ext cx="140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成長の記録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6" name="Google Shape;426;p49"/>
          <p:cNvSpPr txBox="1"/>
          <p:nvPr/>
        </p:nvSpPr>
        <p:spPr>
          <a:xfrm>
            <a:off x="8259305" y="4114225"/>
            <a:ext cx="3511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rPr>
              <a:t>ページ数は研究した量そのものノートはあなたの成長記録です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27" name="Google Shape;427;p4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3091" y="2537846"/>
            <a:ext cx="595312" cy="5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2082" y="2537846"/>
            <a:ext cx="595312" cy="5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4807" y="2537846"/>
            <a:ext cx="669726" cy="5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9"/>
          <p:cNvSpPr txBox="1"/>
          <p:nvPr/>
        </p:nvSpPr>
        <p:spPr>
          <a:xfrm>
            <a:off x="652510" y="530415"/>
            <a:ext cx="84108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ノートで育つ力</a:t>
            </a:r>
            <a:endParaRPr/>
          </a:p>
        </p:txBody>
      </p:sp>
      <p:sp>
        <p:nvSpPr>
          <p:cNvPr id="431" name="Google Shape;431;p49"/>
          <p:cNvSpPr/>
          <p:nvPr/>
        </p:nvSpPr>
        <p:spPr>
          <a:xfrm>
            <a:off x="477864" y="544945"/>
            <a:ext cx="69900" cy="7431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37;p50">
            <a:extLst>
              <a:ext uri="{FF2B5EF4-FFF2-40B4-BE49-F238E27FC236}">
                <a16:creationId xmlns:a16="http://schemas.microsoft.com/office/drawing/2014/main" id="{831D3728-FD02-6362-2013-05DE0931EDD2}"/>
              </a:ext>
            </a:extLst>
          </p:cNvPr>
          <p:cNvSpPr txBox="1"/>
          <p:nvPr/>
        </p:nvSpPr>
        <p:spPr>
          <a:xfrm>
            <a:off x="666749" y="5884387"/>
            <a:ext cx="1102925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0" i="0" u="none" strike="noStrike" cap="none" dirty="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※</a:t>
            </a:r>
            <a:r>
              <a:rPr lang="ja-JP" altLang="en-US" sz="1800" b="0" i="0" u="none" strike="noStrike" cap="none" dirty="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en-US" sz="1800" b="0" i="0" u="none" strike="noStrike" cap="none" dirty="0" err="1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ノートは、これからの探究活動における重要なパートナーです</a:t>
            </a:r>
            <a:r>
              <a:rPr lang="en-US" sz="1800" b="0" i="0" u="none" strike="noStrike" cap="none" dirty="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。</a:t>
            </a:r>
            <a:r>
              <a:rPr lang="ja-JP" altLang="en-US" sz="1800" dirty="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ja-JP" altLang="en-US" sz="1800" b="0" i="0" u="none" strike="noStrike" cap="none" dirty="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自分だけのノート</a:t>
            </a:r>
            <a:r>
              <a:rPr lang="ja-JP" altLang="en-US" sz="1800" dirty="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を作りましょう</a:t>
            </a:r>
            <a:endParaRPr lang="en-US" altLang="ja-JP" sz="1800" b="0" i="0" u="none" strike="noStrike" cap="none" dirty="0">
              <a:solidFill>
                <a:srgbClr val="334155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" y="1390650"/>
            <a:ext cx="5467350" cy="5105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3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8875" y="1390650"/>
            <a:ext cx="5467350" cy="5105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3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3497" y="5425375"/>
            <a:ext cx="47625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2067" y="5502383"/>
            <a:ext cx="47625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8"/>
          <p:cNvSpPr txBox="1"/>
          <p:nvPr/>
        </p:nvSpPr>
        <p:spPr>
          <a:xfrm>
            <a:off x="838200" y="1800225"/>
            <a:ext cx="47625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EA5E9"/>
                </a:solidFill>
                <a:latin typeface="Noto Sans JP"/>
                <a:ea typeface="Noto Sans JP"/>
                <a:cs typeface="Noto Sans JP"/>
                <a:sym typeface="Noto Sans JP"/>
              </a:rPr>
              <a:t> 1年生</a:t>
            </a:r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838200" y="2476500"/>
            <a:ext cx="500062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研究準備ノート</a:t>
            </a:r>
            <a:endParaRPr/>
          </a:p>
        </p:txBody>
      </p:sp>
      <p:sp>
        <p:nvSpPr>
          <p:cNvPr id="252" name="Google Shape;252;p38"/>
          <p:cNvSpPr txBox="1"/>
          <p:nvPr/>
        </p:nvSpPr>
        <p:spPr>
          <a:xfrm>
            <a:off x="7015757" y="1800225"/>
            <a:ext cx="433804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2563EB"/>
                </a:solidFill>
                <a:latin typeface="Noto Sans JP"/>
                <a:ea typeface="Noto Sans JP"/>
                <a:cs typeface="Noto Sans JP"/>
                <a:sym typeface="Noto Sans JP"/>
              </a:rPr>
              <a:t>2年生</a:t>
            </a:r>
            <a:endParaRPr/>
          </a:p>
        </p:txBody>
      </p:sp>
      <p:sp>
        <p:nvSpPr>
          <p:cNvPr id="253" name="Google Shape;253;p38"/>
          <p:cNvSpPr txBox="1"/>
          <p:nvPr/>
        </p:nvSpPr>
        <p:spPr>
          <a:xfrm>
            <a:off x="6591300" y="2476500"/>
            <a:ext cx="500062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本格的な研究ノート</a:t>
            </a:r>
            <a:endParaRPr/>
          </a:p>
        </p:txBody>
      </p:sp>
      <p:pic>
        <p:nvPicPr>
          <p:cNvPr id="254" name="Google Shape;254;p3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903" y="5910505"/>
            <a:ext cx="16311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91300" y="1862137"/>
            <a:ext cx="281582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60533" y="5939564"/>
            <a:ext cx="163115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/>
          <p:nvPr/>
        </p:nvSpPr>
        <p:spPr>
          <a:xfrm>
            <a:off x="723900" y="361950"/>
            <a:ext cx="114681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年次別：ノートの役割</a:t>
            </a: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485775" y="361950"/>
            <a:ext cx="95250" cy="74295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1143000" y="3162300"/>
            <a:ext cx="7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1219200" y="3162300"/>
            <a:ext cx="438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アイデアを自由に発散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気づき・疑問・アイデアを次々と書く。</a:t>
            </a:r>
            <a:endParaRPr/>
          </a:p>
        </p:txBody>
      </p:sp>
      <p:sp>
        <p:nvSpPr>
          <p:cNvPr id="261" name="Google Shape;261;p38"/>
          <p:cNvSpPr txBox="1"/>
          <p:nvPr/>
        </p:nvSpPr>
        <p:spPr>
          <a:xfrm>
            <a:off x="1143000" y="3943350"/>
            <a:ext cx="7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62" name="Google Shape;262;p38"/>
          <p:cNvSpPr txBox="1"/>
          <p:nvPr/>
        </p:nvSpPr>
        <p:spPr>
          <a:xfrm>
            <a:off x="1219200" y="3943350"/>
            <a:ext cx="438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「チャレンジ」の場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自分でやってみる実験や調査の記録。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6896100" y="3162300"/>
            <a:ext cx="7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6972300" y="3162300"/>
            <a:ext cx="4381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科学的証拠（エビデンス）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研究を行った</a:t>
            </a:r>
            <a:r>
              <a:rPr lang="en-US" sz="1800" b="1" i="0" u="none" strike="noStrike" cap="none">
                <a:solidFill>
                  <a:srgbClr val="FF0000"/>
                </a:solidFill>
                <a:latin typeface="Noto Sans JP"/>
                <a:ea typeface="Noto Sans JP"/>
                <a:cs typeface="Noto Sans JP"/>
                <a:sym typeface="Noto Sans JP"/>
              </a:rPr>
              <a:t>「物的証拠」</a:t>
            </a: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となる。</a:t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6896100" y="3943350"/>
            <a:ext cx="7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6972300" y="3943350"/>
            <a:ext cx="4381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厳密な記録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計画・手順・結果を</a:t>
            </a:r>
            <a:r>
              <a:rPr lang="en-US" sz="1800" b="1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時系列</a:t>
            </a: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で正確に。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6896100" y="4724400"/>
            <a:ext cx="76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68" name="Google Shape;268;p38"/>
          <p:cNvSpPr txBox="1"/>
          <p:nvPr/>
        </p:nvSpPr>
        <p:spPr>
          <a:xfrm>
            <a:off x="6972300" y="4724400"/>
            <a:ext cx="438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論文の基礎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 論文を書く際の一次情報源。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9" descr="image.png"/>
          <p:cNvPicPr preferRelativeResize="0"/>
          <p:nvPr/>
        </p:nvPicPr>
        <p:blipFill rotWithShape="1">
          <a:blip r:embed="rId3">
            <a:alphaModFix amt="0"/>
          </a:blip>
          <a:srcRect/>
          <a:stretch/>
        </p:blipFill>
        <p:spPr>
          <a:xfrm>
            <a:off x="6181600" y="1574275"/>
            <a:ext cx="4690200" cy="2547900"/>
          </a:xfrm>
          <a:prstGeom prst="rect">
            <a:avLst/>
          </a:prstGeom>
          <a:noFill/>
          <a:ln w="28575" cap="flat" cmpd="sng">
            <a:solidFill>
              <a:srgbClr val="2563E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4" name="Google Shape;274;p3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500" y="1574275"/>
            <a:ext cx="4690200" cy="2547900"/>
          </a:xfrm>
          <a:prstGeom prst="rect">
            <a:avLst/>
          </a:prstGeom>
          <a:noFill/>
          <a:ln w="28575" cap="flat" cmpd="sng">
            <a:solidFill>
              <a:srgbClr val="2563E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5" name="Google Shape;275;p3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2612" y="5464373"/>
            <a:ext cx="17784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570597" y="3058127"/>
            <a:ext cx="3240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p3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4804" y="1680745"/>
            <a:ext cx="560443" cy="7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/>
          <p:nvPr/>
        </p:nvSpPr>
        <p:spPr>
          <a:xfrm>
            <a:off x="6984761" y="2557286"/>
            <a:ext cx="324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訂正は二重線</a:t>
            </a:r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723900" y="485775"/>
            <a:ext cx="11468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ノート記入の</a:t>
            </a:r>
            <a:r>
              <a:rPr lang="en-US" sz="4350" b="1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きまり　</a:t>
            </a:r>
            <a:r>
              <a:rPr lang="en-US" sz="2000">
                <a:solidFill>
                  <a:schemeClr val="dk1"/>
                </a:solidFill>
              </a:rPr>
              <a:t>※課題探究メソッドP106～108</a:t>
            </a: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485775" y="485775"/>
            <a:ext cx="95250" cy="74295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723900" y="3174184"/>
            <a:ext cx="45408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鉛筆や「消せるペン」は使用不可。</a:t>
            </a:r>
            <a:endParaRPr sz="1700" b="0" i="0" u="none" strike="noStrike" cap="none">
              <a:solidFill>
                <a:srgbClr val="33415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書き直しのできない筆記具</a:t>
            </a:r>
            <a:r>
              <a:rPr lang="en-US" sz="17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を使用。</a:t>
            </a:r>
            <a:endParaRPr sz="1700"/>
          </a:p>
        </p:txBody>
      </p:sp>
      <p:sp>
        <p:nvSpPr>
          <p:cNvPr id="282" name="Google Shape;282;p39"/>
          <p:cNvSpPr txBox="1"/>
          <p:nvPr/>
        </p:nvSpPr>
        <p:spPr>
          <a:xfrm>
            <a:off x="6273006" y="3186215"/>
            <a:ext cx="45408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間違い</a:t>
            </a:r>
            <a:r>
              <a:rPr lang="en-US" sz="17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は二重線で消し、正し</a:t>
            </a:r>
            <a:r>
              <a:rPr lang="en-US" sz="17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く</a:t>
            </a:r>
            <a:r>
              <a:rPr lang="en-US" sz="17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追記。</a:t>
            </a:r>
            <a:endParaRPr sz="1700" b="0" i="0" u="none" strike="noStrike" cap="none">
              <a:solidFill>
                <a:srgbClr val="33415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修正液は絶対禁止。</a:t>
            </a:r>
            <a:endParaRPr sz="1700"/>
          </a:p>
        </p:txBody>
      </p:sp>
      <p:sp>
        <p:nvSpPr>
          <p:cNvPr id="283" name="Google Shape;283;p39"/>
          <p:cNvSpPr txBox="1"/>
          <p:nvPr/>
        </p:nvSpPr>
        <p:spPr>
          <a:xfrm>
            <a:off x="613284" y="4377375"/>
            <a:ext cx="10287600" cy="238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</a:rPr>
              <a:t>「間違えて記入したこと」も事実の一つとし考える！！</a:t>
            </a:r>
            <a:endParaRPr sz="2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　</a:t>
            </a:r>
            <a:r>
              <a:rPr lang="en-US" sz="2700">
                <a:solidFill>
                  <a:srgbClr val="000000"/>
                </a:solidFill>
              </a:rPr>
              <a:t>何をど</a:t>
            </a:r>
            <a:r>
              <a:rPr lang="en-US" sz="2700"/>
              <a:t>う</a:t>
            </a:r>
            <a:r>
              <a:rPr lang="en-US" sz="2700">
                <a:solidFill>
                  <a:srgbClr val="000000"/>
                </a:solidFill>
              </a:rPr>
              <a:t>に</a:t>
            </a:r>
            <a:r>
              <a:rPr lang="en-US" sz="2700"/>
              <a:t>間違っ</a:t>
            </a:r>
            <a:r>
              <a:rPr lang="en-US" sz="2700">
                <a:solidFill>
                  <a:srgbClr val="000000"/>
                </a:solidFill>
              </a:rPr>
              <a:t>たか。</a:t>
            </a:r>
            <a:endParaRPr sz="2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　それをどう訂正したか。⇒　</a:t>
            </a:r>
            <a:r>
              <a:rPr lang="en-US" sz="2700"/>
              <a:t>履歴を残して、思考をクリアに</a:t>
            </a:r>
            <a:r>
              <a:rPr lang="en-US" sz="2700">
                <a:solidFill>
                  <a:srgbClr val="000000"/>
                </a:solidFill>
              </a:rPr>
              <a:t>。</a:t>
            </a:r>
            <a:endParaRPr sz="2700">
              <a:solidFill>
                <a:srgbClr val="000000"/>
              </a:solidFill>
            </a:endParaRPr>
          </a:p>
        </p:txBody>
      </p:sp>
      <p:pic>
        <p:nvPicPr>
          <p:cNvPr id="284" name="Google Shape;284;p3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7849" y="1665750"/>
            <a:ext cx="669600" cy="66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5" name="Google Shape;285;p39"/>
          <p:cNvSpPr txBox="1"/>
          <p:nvPr/>
        </p:nvSpPr>
        <p:spPr>
          <a:xfrm>
            <a:off x="1243143" y="2588106"/>
            <a:ext cx="324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F172A"/>
                </a:solidFill>
                <a:latin typeface="Noto Sans JP"/>
                <a:ea typeface="Noto Sans JP"/>
                <a:cs typeface="Noto Sans JP"/>
                <a:sym typeface="Noto Sans JP"/>
              </a:rPr>
              <a:t>ボールペン使用</a:t>
            </a:r>
            <a:endParaRPr/>
          </a:p>
        </p:txBody>
      </p:sp>
      <p:cxnSp>
        <p:nvCxnSpPr>
          <p:cNvPr id="286" name="Google Shape;286;p39"/>
          <p:cNvCxnSpPr/>
          <p:nvPr/>
        </p:nvCxnSpPr>
        <p:spPr>
          <a:xfrm rot="10800000" flipH="1">
            <a:off x="8376292" y="2134483"/>
            <a:ext cx="666300" cy="195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558908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/>
              <a:t>ノートはその場ですぐ書く</a:t>
            </a:r>
            <a:r>
              <a:rPr lang="en-US"/>
              <a:t>。</a:t>
            </a:r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1"/>
          </p:nvPr>
        </p:nvSpPr>
        <p:spPr>
          <a:xfrm>
            <a:off x="548075" y="1690700"/>
            <a:ext cx="115164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人の記憶は曖昧で、</a:t>
            </a:r>
            <a:r>
              <a:rPr lang="en-US" sz="3500" b="1" u="sng"/>
              <a:t>忘れるもの</a:t>
            </a:r>
            <a:endParaRPr sz="3500" b="1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１度調べたことを再度調べ直すことも・・・。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　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　　　　　　　　どこのどの情報だったのかがわからないと、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　　　　　　　　調べた元の場所にはもうたどり着けませんん。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　</a:t>
            </a:r>
            <a:endParaRPr/>
          </a:p>
        </p:txBody>
      </p:sp>
      <p:pic>
        <p:nvPicPr>
          <p:cNvPr id="293" name="Google Shape;293;p40" descr="ガッカリしている人のイラスト（男性） | かわいいフリー素材集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076" y="3563525"/>
            <a:ext cx="2929350" cy="29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/>
          <p:nvPr/>
        </p:nvSpPr>
        <p:spPr>
          <a:xfrm>
            <a:off x="442186" y="485775"/>
            <a:ext cx="95400" cy="7431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308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" y="1801100"/>
            <a:ext cx="4851450" cy="22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25" y="4239725"/>
            <a:ext cx="4851450" cy="15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/>
          <p:nvPr/>
        </p:nvSpPr>
        <p:spPr>
          <a:xfrm>
            <a:off x="897300" y="4457537"/>
            <a:ext cx="502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1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563EB"/>
                </a:solidFill>
                <a:latin typeface="Noto Sans JP"/>
                <a:ea typeface="Noto Sans JP"/>
                <a:cs typeface="Noto Sans JP"/>
                <a:sym typeface="Noto Sans JP"/>
              </a:rPr>
              <a:t>書籍の場合</a:t>
            </a:r>
            <a:endParaRPr/>
          </a:p>
        </p:txBody>
      </p:sp>
      <p:pic>
        <p:nvPicPr>
          <p:cNvPr id="303" name="Google Shape;303;p4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7300" y="4505162"/>
            <a:ext cx="24318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050" y="3005137"/>
            <a:ext cx="192732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050" y="3471862"/>
            <a:ext cx="192732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1050" y="2587329"/>
            <a:ext cx="192732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723900" y="382373"/>
            <a:ext cx="11468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情報源（ソース）の記録</a:t>
            </a:r>
            <a:endParaRPr/>
          </a:p>
        </p:txBody>
      </p:sp>
      <p:sp>
        <p:nvSpPr>
          <p:cNvPr id="308" name="Google Shape;308;p41"/>
          <p:cNvSpPr/>
          <p:nvPr/>
        </p:nvSpPr>
        <p:spPr>
          <a:xfrm>
            <a:off x="485775" y="266135"/>
            <a:ext cx="95400" cy="7431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485775" y="1280939"/>
            <a:ext cx="6464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調べた情報は、後から必ずたどれるように記録します。</a:t>
            </a:r>
            <a:endParaRPr/>
          </a:p>
        </p:txBody>
      </p:sp>
      <p:sp>
        <p:nvSpPr>
          <p:cNvPr id="310" name="Google Shape;310;p41"/>
          <p:cNvSpPr txBox="1"/>
          <p:nvPr/>
        </p:nvSpPr>
        <p:spPr>
          <a:xfrm>
            <a:off x="1115232" y="5012727"/>
            <a:ext cx="4781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著者名</a:t>
            </a:r>
            <a:r>
              <a:rPr lang="en-US" sz="18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書名</a:t>
            </a:r>
            <a:r>
              <a:rPr lang="en-US" sz="18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巻数</a:t>
            </a:r>
            <a:r>
              <a:rPr lang="en-US" sz="18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　　</a:t>
            </a: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ページ</a:t>
            </a:r>
            <a:endParaRPr sz="1800">
              <a:solidFill>
                <a:srgbClr val="334155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発行年</a:t>
            </a:r>
            <a:r>
              <a:rPr lang="en-US" sz="18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en-US" sz="18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を略さずに記録。</a:t>
            </a:r>
            <a:endParaRPr/>
          </a:p>
        </p:txBody>
      </p:sp>
      <p:grpSp>
        <p:nvGrpSpPr>
          <p:cNvPr id="311" name="Google Shape;311;p41"/>
          <p:cNvGrpSpPr/>
          <p:nvPr/>
        </p:nvGrpSpPr>
        <p:grpSpPr>
          <a:xfrm>
            <a:off x="839169" y="1922032"/>
            <a:ext cx="5064089" cy="1843350"/>
            <a:chOff x="781050" y="2328862"/>
            <a:chExt cx="5064089" cy="1843350"/>
          </a:xfrm>
        </p:grpSpPr>
        <p:sp>
          <p:nvSpPr>
            <p:cNvPr id="312" name="Google Shape;312;p41"/>
            <p:cNvSpPr txBox="1"/>
            <p:nvPr/>
          </p:nvSpPr>
          <p:spPr>
            <a:xfrm>
              <a:off x="824639" y="2328862"/>
              <a:ext cx="502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175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2563EB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Webサイトの場合</a:t>
              </a:r>
              <a:endParaRPr/>
            </a:p>
          </p:txBody>
        </p:sp>
        <p:pic>
          <p:nvPicPr>
            <p:cNvPr id="313" name="Google Shape;313;p41" descr="imag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1050" y="2376487"/>
              <a:ext cx="243185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41"/>
            <p:cNvSpPr txBox="1"/>
            <p:nvPr/>
          </p:nvSpPr>
          <p:spPr>
            <a:xfrm>
              <a:off x="781050" y="2938462"/>
              <a:ext cx="47817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725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50" b="0" i="0" u="none" strike="noStrike" cap="none">
                  <a:solidFill>
                    <a:srgbClr val="334155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サイトのURL</a:t>
              </a:r>
              <a:endParaRPr/>
            </a:p>
          </p:txBody>
        </p:sp>
        <p:sp>
          <p:nvSpPr>
            <p:cNvPr id="315" name="Google Shape;315;p41"/>
            <p:cNvSpPr txBox="1"/>
            <p:nvPr/>
          </p:nvSpPr>
          <p:spPr>
            <a:xfrm>
              <a:off x="781050" y="3405187"/>
              <a:ext cx="47817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725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50" b="0" i="0" u="none" strike="noStrike" cap="none">
                  <a:solidFill>
                    <a:srgbClr val="334155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ページ名（記事タイトル）</a:t>
              </a:r>
              <a:endParaRPr/>
            </a:p>
          </p:txBody>
        </p:sp>
        <p:sp>
          <p:nvSpPr>
            <p:cNvPr id="316" name="Google Shape;316;p41"/>
            <p:cNvSpPr txBox="1"/>
            <p:nvPr/>
          </p:nvSpPr>
          <p:spPr>
            <a:xfrm>
              <a:off x="781050" y="3871912"/>
              <a:ext cx="47817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725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50" b="1" i="0" u="none" strike="noStrike" cap="none">
                  <a:solidFill>
                    <a:srgbClr val="334155"/>
                  </a:solidFill>
                  <a:latin typeface="Noto Sans JP"/>
                  <a:ea typeface="Noto Sans JP"/>
                  <a:cs typeface="Noto Sans JP"/>
                  <a:sym typeface="Noto Sans JP"/>
                </a:rPr>
                <a:t>アクセス日時</a:t>
              </a:r>
              <a:endParaRPr/>
            </a:p>
          </p:txBody>
        </p:sp>
      </p:grpSp>
      <p:pic>
        <p:nvPicPr>
          <p:cNvPr id="317" name="Google Shape;317;p4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0175" y="1270479"/>
            <a:ext cx="4781550" cy="4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9861" y="5035415"/>
            <a:ext cx="192732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1494" y="5420289"/>
            <a:ext cx="192732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52" y="5049622"/>
            <a:ext cx="192732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6264" y="5042195"/>
            <a:ext cx="192732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4207" y="5049299"/>
            <a:ext cx="192732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1"/>
          <p:cNvSpPr txBox="1"/>
          <p:nvPr/>
        </p:nvSpPr>
        <p:spPr>
          <a:xfrm>
            <a:off x="485775" y="6080211"/>
            <a:ext cx="11032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➡</a:t>
            </a:r>
            <a:r>
              <a:rPr lang="en-US" sz="2800" b="1">
                <a:solidFill>
                  <a:srgbClr val="FF0000"/>
                </a:solidFill>
              </a:rPr>
              <a:t>ポスターやスライド発表、論文等で参考文献で必要になります</a:t>
            </a:r>
            <a:r>
              <a:rPr lang="en-US" sz="2800">
                <a:solidFill>
                  <a:srgbClr val="FF0000"/>
                </a:solidFill>
              </a:rPr>
              <a:t>。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/>
        </p:nvSpPr>
        <p:spPr>
          <a:xfrm>
            <a:off x="745228" y="5338671"/>
            <a:ext cx="104475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b="1">
                <a:solidFill>
                  <a:srgbClr val="2563EB"/>
                </a:solidFill>
                <a:latin typeface="Noto Sans JP"/>
                <a:ea typeface="Noto Sans JP"/>
                <a:cs typeface="Noto Sans JP"/>
                <a:sym typeface="Noto Sans JP"/>
              </a:rPr>
              <a:t>きれいに整理して書くのは、レポート</a:t>
            </a:r>
            <a:endParaRPr sz="700"/>
          </a:p>
        </p:txBody>
      </p:sp>
      <p:sp>
        <p:nvSpPr>
          <p:cNvPr id="329" name="Google Shape;329;p42"/>
          <p:cNvSpPr txBox="1"/>
          <p:nvPr/>
        </p:nvSpPr>
        <p:spPr>
          <a:xfrm>
            <a:off x="425575" y="3101420"/>
            <a:ext cx="5420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「清書」は禁止です。</a:t>
            </a:r>
            <a:endParaRPr sz="3300"/>
          </a:p>
        </p:txBody>
      </p:sp>
      <p:sp>
        <p:nvSpPr>
          <p:cNvPr id="330" name="Google Shape;330;p42"/>
          <p:cNvSpPr txBox="1"/>
          <p:nvPr/>
        </p:nvSpPr>
        <p:spPr>
          <a:xfrm>
            <a:off x="425575" y="3976797"/>
            <a:ext cx="61926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メモ帳から書き写すと、</a:t>
            </a:r>
            <a:endParaRPr sz="2050" b="0" i="0" u="none" strike="noStrike" cap="none">
              <a:solidFill>
                <a:srgbClr val="475569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転記ミスのリスクや、捏造を疑われる原因にな</a:t>
            </a:r>
            <a:r>
              <a:rPr lang="en-US" sz="2050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る</a:t>
            </a:r>
            <a:r>
              <a:rPr lang="en-US" sz="2050" b="0" i="0" u="none" strike="noStrike" cap="none">
                <a:solidFill>
                  <a:srgbClr val="475569"/>
                </a:solidFill>
                <a:latin typeface="Noto Sans JP"/>
                <a:ea typeface="Noto Sans JP"/>
                <a:cs typeface="Noto Sans JP"/>
                <a:sym typeface="Noto Sans JP"/>
              </a:rPr>
              <a:t>。</a:t>
            </a:r>
            <a:endParaRPr sz="1500"/>
          </a:p>
        </p:txBody>
      </p:sp>
      <p:sp>
        <p:nvSpPr>
          <p:cNvPr id="331" name="Google Shape;331;p42"/>
          <p:cNvSpPr txBox="1"/>
          <p:nvPr/>
        </p:nvSpPr>
        <p:spPr>
          <a:xfrm>
            <a:off x="425575" y="1615325"/>
            <a:ext cx="58944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実験中はノートとペンを常備。</a:t>
            </a:r>
            <a:r>
              <a:rPr lang="en-US" sz="220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消しゴムは不要</a:t>
            </a:r>
            <a:b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美しさよりも、</a:t>
            </a:r>
            <a:r>
              <a:rPr lang="en-US" sz="2200" b="1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リアルタイムの正確性が優先</a:t>
            </a:r>
            <a:r>
              <a:rPr lang="en-US" sz="220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。</a:t>
            </a:r>
            <a:endParaRPr sz="1500"/>
          </a:p>
        </p:txBody>
      </p:sp>
      <p:pic>
        <p:nvPicPr>
          <p:cNvPr id="332" name="Google Shape;332;p42"/>
          <p:cNvPicPr preferRelativeResize="0"/>
          <p:nvPr/>
        </p:nvPicPr>
        <p:blipFill rotWithShape="1">
          <a:blip r:embed="rId3">
            <a:alphaModFix/>
          </a:blip>
          <a:srcRect l="49977" t="49634"/>
          <a:stretch/>
        </p:blipFill>
        <p:spPr>
          <a:xfrm>
            <a:off x="6705555" y="579747"/>
            <a:ext cx="5076370" cy="38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/>
          <p:nvPr/>
        </p:nvSpPr>
        <p:spPr>
          <a:xfrm>
            <a:off x="723900" y="485775"/>
            <a:ext cx="58944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記憶より記録</a:t>
            </a:r>
            <a:endParaRPr/>
          </a:p>
        </p:txBody>
      </p:sp>
      <p:sp>
        <p:nvSpPr>
          <p:cNvPr id="334" name="Google Shape;334;p42"/>
          <p:cNvSpPr/>
          <p:nvPr/>
        </p:nvSpPr>
        <p:spPr>
          <a:xfrm>
            <a:off x="485775" y="485775"/>
            <a:ext cx="95400" cy="7431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507408" y="3079158"/>
            <a:ext cx="95400" cy="7431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5714"/>
            <a:ext cx="12679680" cy="712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2192" y="471021"/>
            <a:ext cx="416206" cy="53470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/>
        </p:nvSpPr>
        <p:spPr>
          <a:xfrm>
            <a:off x="752856" y="390324"/>
            <a:ext cx="11926500" cy="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実験</a:t>
            </a:r>
            <a:r>
              <a:rPr lang="en-US" sz="435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環境の記録</a:t>
            </a:r>
            <a:endParaRPr/>
          </a:p>
        </p:txBody>
      </p:sp>
      <p:sp>
        <p:nvSpPr>
          <p:cNvPr id="343" name="Google Shape;343;p43"/>
          <p:cNvSpPr/>
          <p:nvPr/>
        </p:nvSpPr>
        <p:spPr>
          <a:xfrm>
            <a:off x="505206" y="390324"/>
            <a:ext cx="99000" cy="7725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3"/>
          <p:cNvSpPr txBox="1"/>
          <p:nvPr/>
        </p:nvSpPr>
        <p:spPr>
          <a:xfrm>
            <a:off x="505200" y="1432980"/>
            <a:ext cx="84909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実験</a:t>
            </a:r>
            <a:r>
              <a:rPr lang="en-US" sz="2150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を行う際は、</a:t>
            </a:r>
            <a:r>
              <a:rPr lang="en-US" sz="2150" b="0" i="0" u="none" strike="noStrike" cap="none">
                <a:solidFill>
                  <a:srgbClr val="334155"/>
                </a:solidFill>
                <a:latin typeface="Noto Sans JP"/>
                <a:ea typeface="Noto Sans JP"/>
                <a:cs typeface="Noto Sans JP"/>
                <a:sym typeface="Noto Sans JP"/>
              </a:rPr>
              <a:t>以下の項目を必ず記録しましょう。</a:t>
            </a:r>
            <a:endParaRPr sz="1600"/>
          </a:p>
        </p:txBody>
      </p:sp>
      <p:pic>
        <p:nvPicPr>
          <p:cNvPr id="345" name="Google Shape;345;p43" descr="image.png"/>
          <p:cNvPicPr preferRelativeResize="0"/>
          <p:nvPr/>
        </p:nvPicPr>
        <p:blipFill rotWithShape="1">
          <a:blip r:embed="rId5">
            <a:alphaModFix/>
          </a:blip>
          <a:srcRect t="10966" b="18867"/>
          <a:stretch/>
        </p:blipFill>
        <p:spPr>
          <a:xfrm>
            <a:off x="6929080" y="1235016"/>
            <a:ext cx="5044975" cy="353860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/>
          <p:nvPr/>
        </p:nvSpPr>
        <p:spPr>
          <a:xfrm>
            <a:off x="1497281" y="2143245"/>
            <a:ext cx="7962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4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日付・曜日</a:t>
            </a:r>
            <a:endParaRPr sz="1926"/>
          </a:p>
        </p:txBody>
      </p:sp>
      <p:sp>
        <p:nvSpPr>
          <p:cNvPr id="347" name="Google Shape;347;p43"/>
          <p:cNvSpPr txBox="1"/>
          <p:nvPr/>
        </p:nvSpPr>
        <p:spPr>
          <a:xfrm>
            <a:off x="1497281" y="2846483"/>
            <a:ext cx="7962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4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開始・終了時刻</a:t>
            </a:r>
            <a:endParaRPr sz="1926"/>
          </a:p>
        </p:txBody>
      </p:sp>
      <p:sp>
        <p:nvSpPr>
          <p:cNvPr id="348" name="Google Shape;348;p43"/>
          <p:cNvSpPr txBox="1"/>
          <p:nvPr/>
        </p:nvSpPr>
        <p:spPr>
          <a:xfrm>
            <a:off x="1497281" y="3564250"/>
            <a:ext cx="7962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4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天候</a:t>
            </a:r>
            <a:endParaRPr sz="1926"/>
          </a:p>
        </p:txBody>
      </p:sp>
      <p:sp>
        <p:nvSpPr>
          <p:cNvPr id="349" name="Google Shape;349;p43"/>
          <p:cNvSpPr txBox="1"/>
          <p:nvPr/>
        </p:nvSpPr>
        <p:spPr>
          <a:xfrm>
            <a:off x="1497281" y="4267487"/>
            <a:ext cx="7962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4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気温・湿度・気圧</a:t>
            </a:r>
            <a:endParaRPr sz="1926"/>
          </a:p>
        </p:txBody>
      </p:sp>
      <p:pic>
        <p:nvPicPr>
          <p:cNvPr id="350" name="Google Shape;350;p4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912" y="2143245"/>
            <a:ext cx="337765" cy="4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912" y="2846483"/>
            <a:ext cx="337765" cy="4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912" y="3564250"/>
            <a:ext cx="337765" cy="4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3912" y="4267487"/>
            <a:ext cx="337765" cy="42426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3"/>
          <p:cNvSpPr txBox="1"/>
          <p:nvPr/>
        </p:nvSpPr>
        <p:spPr>
          <a:xfrm>
            <a:off x="747525" y="5082025"/>
            <a:ext cx="11184600" cy="1511100"/>
          </a:xfrm>
          <a:prstGeom prst="rect">
            <a:avLst/>
          </a:prstGeom>
          <a:noFill/>
          <a:ln w="28575" cap="flat" cmpd="sng">
            <a:solidFill>
              <a:srgbClr val="2563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考察のヒントになる</a:t>
            </a:r>
            <a:endParaRPr sz="2700" b="1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「なぜ結果が違ったのか？」→「雨で湿度が高かったから」と気づけます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Google Shape;359;p44"/>
          <p:cNvGraphicFramePr/>
          <p:nvPr/>
        </p:nvGraphicFramePr>
        <p:xfrm>
          <a:off x="674580" y="1342858"/>
          <a:ext cx="10839125" cy="4641140"/>
        </p:xfrm>
        <a:graphic>
          <a:graphicData uri="http://schemas.openxmlformats.org/drawingml/2006/table">
            <a:tbl>
              <a:tblPr>
                <a:noFill/>
                <a:tableStyleId>{BE204DB8-7FFA-49C6-AE1C-35C1D4959D57}</a:tableStyleId>
              </a:tblPr>
              <a:tblGrid>
                <a:gridCol w="43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50" b="1">
                          <a:solidFill>
                            <a:srgbClr val="475569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 × 悪い例(曖昧・主観的)</a:t>
                      </a:r>
                      <a:endParaRPr sz="23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50" b="1">
                          <a:solidFill>
                            <a:srgbClr val="475569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 ◎ 良い例(具体的・客観的)</a:t>
                      </a:r>
                      <a:endParaRPr sz="23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色が変わった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</a:rPr>
                        <a:t>15：37　加熱開始　　　　　</a:t>
                      </a:r>
                      <a:endParaRPr sz="2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</a:rPr>
                        <a:t>15：42　青→赤　変色</a:t>
                      </a:r>
                      <a:endParaRPr sz="2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</a:rPr>
                        <a:t>15：43　反応完了</a:t>
                      </a:r>
                      <a:endParaRPr sz="270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〇〇試薬を少し加える　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〇〇試薬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sng">
                          <a:solidFill>
                            <a:schemeClr val="dk1"/>
                          </a:solidFill>
                        </a:rPr>
                        <a:t>薬さじ1/2 杯</a:t>
                      </a: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，</a:t>
                      </a:r>
                      <a:r>
                        <a:rPr lang="en-US" sz="2800" u="sng">
                          <a:solidFill>
                            <a:schemeClr val="dk1"/>
                          </a:solidFill>
                        </a:rPr>
                        <a:t>静かに</a:t>
                      </a: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加えた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少量加えた　　　　　　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 u="sng">
                          <a:solidFill>
                            <a:schemeClr val="dk1"/>
                          </a:solidFill>
                        </a:rPr>
                        <a:t>１mL</a:t>
                      </a: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のピペットで</a:t>
                      </a:r>
                      <a:r>
                        <a:rPr lang="en-US" sz="2800" u="sng">
                          <a:solidFill>
                            <a:schemeClr val="dk1"/>
                          </a:solidFill>
                        </a:rPr>
                        <a:t>３滴</a:t>
                      </a: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加えた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0" name="Google Shape;360;p44"/>
          <p:cNvSpPr/>
          <p:nvPr/>
        </p:nvSpPr>
        <p:spPr>
          <a:xfrm>
            <a:off x="9214910" y="2717463"/>
            <a:ext cx="15723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86" y="30262"/>
                </a:moveTo>
                <a:lnTo>
                  <a:pt x="-43115" y="-3816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具体的</a:t>
            </a:r>
            <a:endParaRPr/>
          </a:p>
        </p:txBody>
      </p:sp>
      <p:sp>
        <p:nvSpPr>
          <p:cNvPr id="361" name="Google Shape;361;p44"/>
          <p:cNvSpPr/>
          <p:nvPr/>
        </p:nvSpPr>
        <p:spPr>
          <a:xfrm>
            <a:off x="10216952" y="4356491"/>
            <a:ext cx="15723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86" y="30262"/>
                </a:moveTo>
                <a:lnTo>
                  <a:pt x="-41968" y="-6805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過去形で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4"/>
          <p:cNvSpPr/>
          <p:nvPr/>
        </p:nvSpPr>
        <p:spPr>
          <a:xfrm>
            <a:off x="7866429" y="4360223"/>
            <a:ext cx="15723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86" y="30262"/>
                </a:moveTo>
                <a:lnTo>
                  <a:pt x="-16714" y="-7758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具体的</a:t>
            </a:r>
            <a:endParaRPr/>
          </a:p>
        </p:txBody>
      </p:sp>
      <p:sp>
        <p:nvSpPr>
          <p:cNvPr id="363" name="Google Shape;363;p44"/>
          <p:cNvSpPr txBox="1"/>
          <p:nvPr/>
        </p:nvSpPr>
        <p:spPr>
          <a:xfrm>
            <a:off x="770950" y="398603"/>
            <a:ext cx="11468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200">
                <a:solidFill>
                  <a:schemeClr val="dk1"/>
                </a:solidFill>
              </a:rPr>
              <a:t>実験を行ったことは,</a:t>
            </a:r>
            <a:r>
              <a:rPr lang="en-US" sz="4400" b="1">
                <a:solidFill>
                  <a:schemeClr val="dk1"/>
                </a:solidFill>
              </a:rPr>
              <a:t>過去形</a:t>
            </a:r>
            <a:r>
              <a:rPr lang="en-US" sz="4400">
                <a:solidFill>
                  <a:schemeClr val="dk1"/>
                </a:solidFill>
              </a:rPr>
              <a:t>で</a:t>
            </a:r>
            <a:r>
              <a:rPr lang="en-US" sz="4400" b="1">
                <a:solidFill>
                  <a:schemeClr val="dk1"/>
                </a:solidFill>
              </a:rPr>
              <a:t>具体的に</a:t>
            </a:r>
            <a:r>
              <a:rPr lang="en-US" sz="4400">
                <a:solidFill>
                  <a:schemeClr val="dk1"/>
                </a:solidFill>
              </a:rPr>
              <a:t>書く</a:t>
            </a:r>
            <a:endParaRPr/>
          </a:p>
        </p:txBody>
      </p:sp>
      <p:sp>
        <p:nvSpPr>
          <p:cNvPr id="364" name="Google Shape;364;p44"/>
          <p:cNvSpPr/>
          <p:nvPr/>
        </p:nvSpPr>
        <p:spPr>
          <a:xfrm>
            <a:off x="532825" y="355014"/>
            <a:ext cx="95400" cy="7431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4"/>
          <p:cNvSpPr/>
          <p:nvPr/>
        </p:nvSpPr>
        <p:spPr>
          <a:xfrm>
            <a:off x="10224055" y="5438789"/>
            <a:ext cx="15723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86" y="30262"/>
                </a:moveTo>
                <a:lnTo>
                  <a:pt x="-45838" y="-8621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過去形で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4"/>
          <p:cNvSpPr/>
          <p:nvPr/>
        </p:nvSpPr>
        <p:spPr>
          <a:xfrm>
            <a:off x="5264575" y="4360225"/>
            <a:ext cx="9300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3148" y="62753"/>
                </a:moveTo>
                <a:lnTo>
                  <a:pt x="164041" y="-338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単位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4"/>
          <p:cNvSpPr/>
          <p:nvPr/>
        </p:nvSpPr>
        <p:spPr>
          <a:xfrm>
            <a:off x="6128928" y="5413464"/>
            <a:ext cx="930000" cy="4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4708" y="60942"/>
                </a:moveTo>
                <a:lnTo>
                  <a:pt x="-55285" y="-2155"/>
                </a:lnTo>
              </a:path>
            </a:pathLst>
          </a:cu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単位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887195" y="6247747"/>
            <a:ext cx="6861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※すべての量に単位をつけて記録する。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436" y="1813875"/>
            <a:ext cx="429864" cy="5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245" y="4477557"/>
            <a:ext cx="429875" cy="53881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5"/>
          <p:cNvSpPr txBox="1"/>
          <p:nvPr/>
        </p:nvSpPr>
        <p:spPr>
          <a:xfrm>
            <a:off x="723900" y="485775"/>
            <a:ext cx="114681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 b="1" i="0" u="none" strike="noStrike" cap="none">
                <a:solidFill>
                  <a:srgbClr val="1E293B"/>
                </a:solidFill>
                <a:latin typeface="Noto Sans JP"/>
                <a:ea typeface="Noto Sans JP"/>
                <a:cs typeface="Noto Sans JP"/>
                <a:sym typeface="Noto Sans JP"/>
              </a:rPr>
              <a:t>電子データ・写真の扱い</a:t>
            </a:r>
            <a:endParaRPr/>
          </a:p>
        </p:txBody>
      </p:sp>
      <p:sp>
        <p:nvSpPr>
          <p:cNvPr id="377" name="Google Shape;377;p45"/>
          <p:cNvSpPr/>
          <p:nvPr/>
        </p:nvSpPr>
        <p:spPr>
          <a:xfrm>
            <a:off x="485775" y="485775"/>
            <a:ext cx="95250" cy="74295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5"/>
          <p:cNvSpPr txBox="1"/>
          <p:nvPr/>
        </p:nvSpPr>
        <p:spPr>
          <a:xfrm>
            <a:off x="1005011" y="1946160"/>
            <a:ext cx="95007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写真・電子データ</a:t>
            </a:r>
            <a:br>
              <a:rPr lang="en-US"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　全てデータの保存する</a:t>
            </a:r>
            <a:endParaRPr sz="2800">
              <a:solidFill>
                <a:srgbClr val="005088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　</a:t>
            </a:r>
            <a:r>
              <a:rPr lang="en-US" sz="2800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代表的な写真のみノートに貼</a:t>
            </a:r>
            <a:r>
              <a:rPr lang="en-US" sz="2800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る</a:t>
            </a:r>
            <a:r>
              <a:rPr lang="en-US" sz="2800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。</a:t>
            </a:r>
            <a:endParaRPr sz="2800" b="0" i="0" u="none" strike="noStrike" cap="none">
              <a:solidFill>
                <a:srgbClr val="005088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　保存</a:t>
            </a:r>
            <a:r>
              <a:rPr lang="en-US" sz="2800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場所とファイル名をノートに記録</a:t>
            </a:r>
            <a:r>
              <a:rPr lang="en-US" sz="2800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する</a:t>
            </a:r>
            <a:r>
              <a:rPr lang="en-US" sz="2800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。</a:t>
            </a:r>
            <a:endParaRPr sz="2700"/>
          </a:p>
        </p:txBody>
      </p:sp>
      <p:sp>
        <p:nvSpPr>
          <p:cNvPr id="379" name="Google Shape;379;p45"/>
          <p:cNvSpPr txBox="1"/>
          <p:nvPr/>
        </p:nvSpPr>
        <p:spPr>
          <a:xfrm>
            <a:off x="1034075" y="4553125"/>
            <a:ext cx="111579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データの加工制限</a:t>
            </a:r>
            <a:b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 電子データはトリミングとコントラスト調整以外の加工禁止</a:t>
            </a:r>
            <a:r>
              <a:rPr lang="en-US" sz="2800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です</a:t>
            </a:r>
            <a:endParaRPr sz="2800">
              <a:solidFill>
                <a:srgbClr val="005088"/>
              </a:solidFill>
              <a:latin typeface="Noto Sans JP"/>
              <a:ea typeface="Noto Sans JP"/>
              <a:cs typeface="Noto Sans JP"/>
              <a:sym typeface="Noto Sans JP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5088"/>
                </a:solidFill>
                <a:latin typeface="Noto Sans JP"/>
                <a:ea typeface="Noto Sans JP"/>
                <a:cs typeface="Noto Sans JP"/>
                <a:sym typeface="Noto Sans JP"/>
              </a:rPr>
              <a:t>　　　　　　　　　　　　　　　　　　　　　　　(改ざん)</a:t>
            </a:r>
            <a:endParaRPr sz="2800">
              <a:solidFill>
                <a:srgbClr val="005088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189312F9C40824FB7357E0021A152F0" ma:contentTypeVersion="27" ma:contentTypeDescription="新しいドキュメントを作成します。" ma:contentTypeScope="" ma:versionID="dae199c6a05a7d1343578cdfa0e8bb61">
  <xsd:schema xmlns:xsd="http://www.w3.org/2001/XMLSchema" xmlns:xs="http://www.w3.org/2001/XMLSchema" xmlns:p="http://schemas.microsoft.com/office/2006/metadata/properties" xmlns:ns2="9ee03e85-316d-4c7f-a8dc-eb72b4260297" xmlns:ns3="c5eb6b3b-7650-4122-ade3-e5468c1d9dbf" targetNamespace="http://schemas.microsoft.com/office/2006/metadata/properties" ma:root="true" ma:fieldsID="57cc4d35cdee7334795fe5faabf73f4c" ns2:_="" ns3:_="">
    <xsd:import namespace="9ee03e85-316d-4c7f-a8dc-eb72b4260297"/>
    <xsd:import namespace="c5eb6b3b-7650-4122-ade3-e5468c1d9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x9078__x6319__x7ba1__x7406__x59d4__x54e1__x4f1a_" minOccurs="0"/>
                <xsd:element ref="ns2:fa219b4f-bc7b-46b0-98de-6382de0a0462CountryOrRegion" minOccurs="0"/>
                <xsd:element ref="ns2:fa219b4f-bc7b-46b0-98de-6382de0a0462State" minOccurs="0"/>
                <xsd:element ref="ns2:fa219b4f-bc7b-46b0-98de-6382de0a0462City" minOccurs="0"/>
                <xsd:element ref="ns2:fa219b4f-bc7b-46b0-98de-6382de0a0462PostalCode" minOccurs="0"/>
                <xsd:element ref="ns2:fa219b4f-bc7b-46b0-98de-6382de0a0462Street" minOccurs="0"/>
                <xsd:element ref="ns2:fa219b4f-bc7b-46b0-98de-6382de0a0462GeoLoc" minOccurs="0"/>
                <xsd:element ref="ns2:fa219b4f-bc7b-46b0-98de-6382de0a0462DispName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03e85-316d-4c7f-a8dc-eb72b4260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29366c2-5c34-4560-ad45-a81bb39167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9078__x6319__x7ba1__x7406__x59d4__x54e1__x4f1a_" ma:index="24" nillable="true" ma:displayName="選挙管理委員会" ma:format="Dropdown" ma:internalName="_x9078__x6319__x7ba1__x7406__x59d4__x54e1__x4f1a_">
      <xsd:simpleType>
        <xsd:restriction base="dms:Unknown"/>
      </xsd:simpleType>
    </xsd:element>
    <xsd:element name="fa219b4f-bc7b-46b0-98de-6382de0a0462CountryOrRegion" ma:index="25" nillable="true" ma:displayName="選挙管理委員会: 国/地域" ma:internalName="CountryOrRegion" ma:readOnly="true">
      <xsd:simpleType>
        <xsd:restriction base="dms:Text"/>
      </xsd:simpleType>
    </xsd:element>
    <xsd:element name="fa219b4f-bc7b-46b0-98de-6382de0a0462State" ma:index="26" nillable="true" ma:displayName="選挙管理委員会: 都道府県" ma:internalName="State" ma:readOnly="true">
      <xsd:simpleType>
        <xsd:restriction base="dms:Text"/>
      </xsd:simpleType>
    </xsd:element>
    <xsd:element name="fa219b4f-bc7b-46b0-98de-6382de0a0462City" ma:index="27" nillable="true" ma:displayName="選挙管理委員会:市区町村" ma:internalName="City" ma:readOnly="true">
      <xsd:simpleType>
        <xsd:restriction base="dms:Text"/>
      </xsd:simpleType>
    </xsd:element>
    <xsd:element name="fa219b4f-bc7b-46b0-98de-6382de0a0462PostalCode" ma:index="28" nillable="true" ma:displayName="選挙管理委員会: 郵便番号コード" ma:internalName="PostalCode" ma:readOnly="true">
      <xsd:simpleType>
        <xsd:restriction base="dms:Text"/>
      </xsd:simpleType>
    </xsd:element>
    <xsd:element name="fa219b4f-bc7b-46b0-98de-6382de0a0462Street" ma:index="29" nillable="true" ma:displayName="選挙管理委員会: 番地" ma:internalName="Street" ma:readOnly="true">
      <xsd:simpleType>
        <xsd:restriction base="dms:Text"/>
      </xsd:simpleType>
    </xsd:element>
    <xsd:element name="fa219b4f-bc7b-46b0-98de-6382de0a0462GeoLoc" ma:index="30" nillable="true" ma:displayName="選挙管理委員会: 座標" ma:internalName="GeoLoc" ma:readOnly="true">
      <xsd:simpleType>
        <xsd:restriction base="dms:Unknown"/>
      </xsd:simpleType>
    </xsd:element>
    <xsd:element name="fa219b4f-bc7b-46b0-98de-6382de0a0462DispName" ma:index="31" nillable="true" ma:displayName="選挙管理委員会: 名前" ma:internalName="DispName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b6b3b-7650-4122-ade3-e5468c1d9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cb765d-7647-475f-b47a-46e282ec1fa9}" ma:internalName="TaxCatchAll" ma:showField="CatchAllData" ma:web="c5eb6b3b-7650-4122-ade3-e5468c1d9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e03e85-316d-4c7f-a8dc-eb72b4260297">
      <Terms xmlns="http://schemas.microsoft.com/office/infopath/2007/PartnerControls"/>
    </lcf76f155ced4ddcb4097134ff3c332f>
    <_x9078__x6319__x7ba1__x7406__x59d4__x54e1__x4f1a_ xmlns="9ee03e85-316d-4c7f-a8dc-eb72b4260297" xsi:nil="true"/>
    <TaxCatchAll xmlns="c5eb6b3b-7650-4122-ade3-e5468c1d9dbf" xsi:nil="true"/>
  </documentManagement>
</p:properties>
</file>

<file path=customXml/itemProps1.xml><?xml version="1.0" encoding="utf-8"?>
<ds:datastoreItem xmlns:ds="http://schemas.openxmlformats.org/officeDocument/2006/customXml" ds:itemID="{D872E7EE-8548-4D18-90E8-5F39539184D6}"/>
</file>

<file path=customXml/itemProps2.xml><?xml version="1.0" encoding="utf-8"?>
<ds:datastoreItem xmlns:ds="http://schemas.openxmlformats.org/officeDocument/2006/customXml" ds:itemID="{2C1242A4-E628-471D-A49F-BA2B84A0E6D7}"/>
</file>

<file path=customXml/itemProps3.xml><?xml version="1.0" encoding="utf-8"?>
<ds:datastoreItem xmlns:ds="http://schemas.openxmlformats.org/officeDocument/2006/customXml" ds:itemID="{F7F3FA7C-9757-4FCE-91A9-2C7915E02AA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342</Words>
  <Application>Microsoft Office PowerPoint</Application>
  <PresentationFormat>ワイド画面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Noto Sans JP</vt:lpstr>
      <vt:lpstr>Calibri</vt:lpstr>
      <vt:lpstr>Arial</vt:lpstr>
      <vt:lpstr>Roboto Mono</vt:lpstr>
      <vt:lpstr>Impact</vt:lpstr>
      <vt:lpstr>Office Theme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ノートはその場ですぐ書く。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やってはいけないこと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2025-11-24T05:33:47Z</cp:lastPrinted>
  <dcterms:modified xsi:type="dcterms:W3CDTF">2025-11-24T05:34:34Z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0x010100F189312F9C40824FB7357E0021A152F0</vt:lpwstr>
  </property>
</Properties>
</file>