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56" r:id="rId2"/>
    <p:sldId id="257" r:id="rId3"/>
    <p:sldId id="258" r:id="rId4"/>
    <p:sldId id="259" r:id="rId5"/>
    <p:sldId id="262" r:id="rId6"/>
    <p:sldId id="260" r:id="rId7"/>
    <p:sldId id="261" r:id="rId8"/>
    <p:sldId id="263" r:id="rId9"/>
  </p:sldIdLst>
  <p:sldSz cx="12192000" cy="6858000"/>
  <p:notesSz cx="6854825" cy="9983788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6373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94660"/>
  </p:normalViewPr>
  <p:slideViewPr>
    <p:cSldViewPr snapToGrid="0">
      <p:cViewPr varScale="1">
        <p:scale>
          <a:sx n="64" d="100"/>
          <a:sy n="64" d="100"/>
        </p:scale>
        <p:origin x="97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17" Type="http://schemas.openxmlformats.org/officeDocument/2006/relationships/customXml" Target="../customXml/item3.xml"/><Relationship Id="rId2" Type="http://schemas.openxmlformats.org/officeDocument/2006/relationships/slide" Target="slides/slide1.xml"/><Relationship Id="rId16" Type="http://schemas.openxmlformats.org/officeDocument/2006/relationships/customXml" Target="../customXml/item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customXml" Target="../customXml/item1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0213" cy="5000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3025" y="0"/>
            <a:ext cx="2970213" cy="5000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80039CC-FC33-4683-923F-63964F3AB1A5}" type="datetimeFigureOut">
              <a:rPr kumimoji="1" lang="ja-JP" altLang="en-US" smtClean="0"/>
              <a:t>2025/12/9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431800" y="1247775"/>
            <a:ext cx="5991225" cy="33702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805363"/>
            <a:ext cx="5483225" cy="39306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483725"/>
            <a:ext cx="2970213" cy="5000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3025" y="9483725"/>
            <a:ext cx="2970213" cy="5000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8DF06A0-F061-4BB8-9C32-BF028631A83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047180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30F9CE73-06D8-BEF2-EA21-2A332877B2F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F6898D4F-2A4D-5C97-CE9F-A256930EAB1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329C6B62-BC49-D482-64BE-6ED0013186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705B54-8570-4164-8531-74BDF9DE3657}" type="datetimeFigureOut">
              <a:rPr kumimoji="1" lang="ja-JP" altLang="en-US" smtClean="0"/>
              <a:t>2025/12/9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320AE30C-8FCA-0C58-02CE-A23F5ADBA1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44D0208C-EA9B-C414-3D73-C9680ACB6F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115007-727F-4F60-8F0B-627AAC7C66E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407968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08097E30-99C4-8BE1-6951-CA011E89AB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35F08170-13E4-D421-D7AD-FF8B0A22E86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C2CB70D3-F086-1026-C361-D267EFAB0E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705B54-8570-4164-8531-74BDF9DE3657}" type="datetimeFigureOut">
              <a:rPr kumimoji="1" lang="ja-JP" altLang="en-US" smtClean="0"/>
              <a:t>2025/12/9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DC2A3DEE-9767-B1CE-522B-2E35C1FE86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D28869B6-0F41-8E9D-496F-89A2891BE1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115007-727F-4F60-8F0B-627AAC7C66E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630152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>
            <a:extLst>
              <a:ext uri="{FF2B5EF4-FFF2-40B4-BE49-F238E27FC236}">
                <a16:creationId xmlns:a16="http://schemas.microsoft.com/office/drawing/2014/main" id="{85376ECE-DEB3-E3B9-9D0C-66CA4C97638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BFDF5211-22A2-01E0-F7ED-26528E46775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98F4EB10-2971-B382-CCE7-493F5F9D22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705B54-8570-4164-8531-74BDF9DE3657}" type="datetimeFigureOut">
              <a:rPr kumimoji="1" lang="ja-JP" altLang="en-US" smtClean="0"/>
              <a:t>2025/12/9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2134B662-4622-CF5C-266D-0B38FA5F90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AA5D34DE-D5FB-450C-DE1F-2669D9631F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115007-727F-4F60-8F0B-627AAC7C66E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330603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46CA2E9E-2BBA-667C-D7B0-40D6966E73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863B9700-9F60-D480-9B26-4D3281AC533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8D4AE1E2-E09D-7331-5BC7-E84A01F283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705B54-8570-4164-8531-74BDF9DE3657}" type="datetimeFigureOut">
              <a:rPr kumimoji="1" lang="ja-JP" altLang="en-US" smtClean="0"/>
              <a:t>2025/12/9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A64660B4-9E6F-D4C3-CFD2-46B90907BE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09902CA7-0979-6086-CDAD-76CF9CC8B0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115007-727F-4F60-8F0B-627AAC7C66E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680886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070C2ED7-916D-8052-413B-79DFDE773F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D10EAF66-8BA7-9E44-98B8-D111D30E76A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6524D7DC-9F6B-2E11-3769-6EE233EB5B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705B54-8570-4164-8531-74BDF9DE3657}" type="datetimeFigureOut">
              <a:rPr kumimoji="1" lang="ja-JP" altLang="en-US" smtClean="0"/>
              <a:t>2025/12/9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43D5B5ED-B44D-DA97-7EB5-D45DAEFBA9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E458297A-0298-A7D6-4F2E-94D534EE20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115007-727F-4F60-8F0B-627AAC7C66E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468501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F5991911-37A1-3778-6C1D-B668F2C360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B8EA95A9-27E4-1EED-A61E-82B0FB27D03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6C161C0B-72E9-79CC-F3E1-BA951A326F6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12875C28-860F-4B86-A1CC-5CEA97773B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705B54-8570-4164-8531-74BDF9DE3657}" type="datetimeFigureOut">
              <a:rPr kumimoji="1" lang="ja-JP" altLang="en-US" smtClean="0"/>
              <a:t>2025/12/9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B0207BF1-A773-8C15-45B3-4A6E829864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5C31C466-EA71-0321-326F-C1F2630751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115007-727F-4F60-8F0B-627AAC7C66E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841884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08910DC8-E618-AAA6-C97F-06AC128E93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81005274-D84B-65FD-DEE3-C22EDBCEAC5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C6295003-B93F-14F0-0E3A-9DAD830FFA9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CC02D929-330D-78E2-6FE9-3F29AC88F11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4CA6B2A3-12CB-3CEE-41AB-444C6FAA1BF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>
            <a:extLst>
              <a:ext uri="{FF2B5EF4-FFF2-40B4-BE49-F238E27FC236}">
                <a16:creationId xmlns:a16="http://schemas.microsoft.com/office/drawing/2014/main" id="{0F95AB91-79D2-F85F-557C-F7B86255B8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705B54-8570-4164-8531-74BDF9DE3657}" type="datetimeFigureOut">
              <a:rPr kumimoji="1" lang="ja-JP" altLang="en-US" smtClean="0"/>
              <a:t>2025/12/9</a:t>
            </a:fld>
            <a:endParaRPr kumimoji="1" lang="ja-JP" altLang="en-US"/>
          </a:p>
        </p:txBody>
      </p:sp>
      <p:sp>
        <p:nvSpPr>
          <p:cNvPr id="8" name="フッター プレースホルダー 7">
            <a:extLst>
              <a:ext uri="{FF2B5EF4-FFF2-40B4-BE49-F238E27FC236}">
                <a16:creationId xmlns:a16="http://schemas.microsoft.com/office/drawing/2014/main" id="{871F597F-A36C-03A3-5AF0-AFD47880A4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4F694674-4ADB-0053-3621-0E74F41E4C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115007-727F-4F60-8F0B-627AAC7C66E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716118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003F6A7A-28C4-0A80-B0CA-E4CDC4CF6E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D43CD7D1-D09B-BB4E-CAAB-88C9ADA47C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705B54-8570-4164-8531-74BDF9DE3657}" type="datetimeFigureOut">
              <a:rPr kumimoji="1" lang="ja-JP" altLang="en-US" smtClean="0"/>
              <a:t>2025/12/9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2C11228E-8AA7-167F-8BF0-3DE6077D5A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9E06B04F-0209-54F2-5652-5399871BE9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115007-727F-4F60-8F0B-627AAC7C66E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094699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9D70F388-6F46-9B11-6AA0-3B2522608F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705B54-8570-4164-8531-74BDF9DE3657}" type="datetimeFigureOut">
              <a:rPr kumimoji="1" lang="ja-JP" altLang="en-US" smtClean="0"/>
              <a:t>2025/12/9</a:t>
            </a:fld>
            <a:endParaRPr kumimoji="1"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839664DB-99F5-F776-BC7F-D8CC0ECD19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42C22491-C087-3CB1-59A3-5D6BA32A92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115007-727F-4F60-8F0B-627AAC7C66E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738824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3CEA0887-CD2C-C542-883B-88F6DA2955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AEBBA727-0911-51A3-003F-4D1E1B2FC2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7083437C-0310-96E3-99C9-7259ABF9625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8A8F723C-CACD-421A-5901-63FBECDE47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705B54-8570-4164-8531-74BDF9DE3657}" type="datetimeFigureOut">
              <a:rPr kumimoji="1" lang="ja-JP" altLang="en-US" smtClean="0"/>
              <a:t>2025/12/9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7A3B3ECC-7ED9-0291-2CAF-5E47EA02CC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52EA576C-20F2-5C13-74F9-394BA615B5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115007-727F-4F60-8F0B-627AAC7C66E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797900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DCF8A407-BA47-0663-C0D6-C06576DA25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>
            <a:extLst>
              <a:ext uri="{FF2B5EF4-FFF2-40B4-BE49-F238E27FC236}">
                <a16:creationId xmlns:a16="http://schemas.microsoft.com/office/drawing/2014/main" id="{5BAAE486-7F84-4A24-0986-66BC54F5E3B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CC401478-4A16-B4B9-5399-E8AA76A36C7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78C7CD79-2643-2828-D95E-C2F24867AA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705B54-8570-4164-8531-74BDF9DE3657}" type="datetimeFigureOut">
              <a:rPr kumimoji="1" lang="ja-JP" altLang="en-US" smtClean="0"/>
              <a:t>2025/12/9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7268F2E8-672D-13D3-3313-128D7A4BFE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F90DBBBB-A5E0-BAA3-48B2-49B5B631E9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115007-727F-4F60-8F0B-627AAC7C66E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325559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>
            <a:extLst>
              <a:ext uri="{FF2B5EF4-FFF2-40B4-BE49-F238E27FC236}">
                <a16:creationId xmlns:a16="http://schemas.microsoft.com/office/drawing/2014/main" id="{D0DC57EB-4D67-F1BB-4A6F-E5DFD5AB01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C26F98EC-2D73-B1EE-54A4-5E313E364E2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D780DC29-7A1C-D06D-C179-C11B12BCEF5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7705B54-8570-4164-8531-74BDF9DE3657}" type="datetimeFigureOut">
              <a:rPr kumimoji="1" lang="ja-JP" altLang="en-US" smtClean="0"/>
              <a:t>2025/12/9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117143C0-F1CE-4A21-549E-924C8FDE226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0118C0ED-77DF-532A-9B9C-9A757BA4CB6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D115007-727F-4F60-8F0B-627AAC7C66E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892071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BABA9B6-AB5D-0E3D-31AA-DF68C5B1041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14401" y="1122363"/>
            <a:ext cx="10685416" cy="2387600"/>
          </a:xfrm>
        </p:spPr>
        <p:txBody>
          <a:bodyPr>
            <a:normAutofit fontScale="90000"/>
          </a:bodyPr>
          <a:lstStyle/>
          <a:p>
            <a:r>
              <a:rPr lang="ja-JP" altLang="en-US" sz="2400" b="0" i="0" u="none" strike="noStrike" baseline="0" dirty="0">
                <a:solidFill>
                  <a:srgbClr val="000000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 </a:t>
            </a:r>
            <a:r>
              <a:rPr lang="ja-JP" altLang="en-US" sz="6000" b="0" i="0" u="none" strike="noStrike" baseline="0" dirty="0">
                <a:solidFill>
                  <a:srgbClr val="00000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マンドリンでいい音を出すための弾き方の改善と解析</a:t>
            </a:r>
            <a:br>
              <a:rPr lang="en-US" altLang="ja-JP" sz="6000" b="0" i="0" u="none" strike="noStrike" baseline="0" dirty="0">
                <a:solidFill>
                  <a:srgbClr val="00000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</a:br>
            <a:endParaRPr kumimoji="1" lang="ja-JP" altLang="en-US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DCE3CCBC-8B0B-ECD9-50E5-9A7D738BE79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335722"/>
          </a:xfrm>
        </p:spPr>
        <p:txBody>
          <a:bodyPr>
            <a:normAutofit lnSpcReduction="10000"/>
          </a:bodyPr>
          <a:lstStyle/>
          <a:p>
            <a:r>
              <a:rPr kumimoji="1" lang="en-US" altLang="ja-JP" dirty="0"/>
              <a:t>1008</a:t>
            </a:r>
            <a:r>
              <a:rPr kumimoji="1" lang="ja-JP" altLang="en-US" dirty="0"/>
              <a:t>班　</a:t>
            </a:r>
            <a:endParaRPr kumimoji="1" lang="en-US" altLang="ja-JP" dirty="0"/>
          </a:p>
          <a:p>
            <a:r>
              <a:rPr kumimoji="1" lang="en-US" altLang="ja-JP" dirty="0"/>
              <a:t>A41</a:t>
            </a:r>
            <a:r>
              <a:rPr kumimoji="1" lang="ja-JP" altLang="en-US" dirty="0"/>
              <a:t>　○○○　</a:t>
            </a:r>
            <a:r>
              <a:rPr kumimoji="1" lang="en-US" altLang="ja-JP" dirty="0"/>
              <a:t>B41</a:t>
            </a:r>
            <a:r>
              <a:rPr kumimoji="1" lang="ja-JP" altLang="en-US" dirty="0"/>
              <a:t>　○○〇〇　</a:t>
            </a:r>
            <a:r>
              <a:rPr kumimoji="1" lang="en-US" altLang="ja-JP" dirty="0"/>
              <a:t>G41</a:t>
            </a:r>
            <a:r>
              <a:rPr kumimoji="1" lang="ja-JP" altLang="en-US" dirty="0"/>
              <a:t>　○○○○　</a:t>
            </a:r>
            <a:endParaRPr kumimoji="1" lang="en-US" altLang="ja-JP" dirty="0"/>
          </a:p>
          <a:p>
            <a:r>
              <a:rPr kumimoji="1" lang="ja-JP" altLang="en-US" dirty="0"/>
              <a:t>　</a:t>
            </a:r>
          </a:p>
        </p:txBody>
      </p:sp>
    </p:spTree>
    <p:extLst>
      <p:ext uri="{BB962C8B-B14F-4D97-AF65-F5344CB8AC3E}">
        <p14:creationId xmlns:p14="http://schemas.microsoft.com/office/powerpoint/2010/main" val="17618474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57FB5E2C-66B0-D706-9338-6426E523D4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/>
              <a:t>経緯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B31947D7-8127-9D9F-C225-C480E79AF07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ja-JP" altLang="en-US" sz="3200" b="0" i="0" u="none" strike="noStrike" baseline="0" dirty="0">
                <a:solidFill>
                  <a:srgbClr val="000000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マンドリンの弾き方によって大きく音が変わることに気が付いた。そこで弾き方を工夫することで、よりいい音を出せるようになるのではと考えたこと。</a:t>
            </a:r>
            <a:endParaRPr lang="en-US" altLang="ja-JP" sz="3200" b="0" i="0" u="none" strike="noStrike" baseline="0" dirty="0">
              <a:solidFill>
                <a:srgbClr val="000000"/>
              </a:solidFill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  <a:p>
            <a:pPr marL="0" indent="0">
              <a:buNone/>
            </a:pPr>
            <a:endParaRPr lang="ja-JP" altLang="en-US" sz="3200" b="0" i="0" u="none" strike="noStrike" baseline="0" dirty="0">
              <a:solidFill>
                <a:srgbClr val="000000"/>
              </a:solidFill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  <a:p>
            <a:r>
              <a:rPr lang="ja-JP" altLang="en-US" sz="3200" b="0" i="0" u="none" strike="noStrike" baseline="0" dirty="0">
                <a:solidFill>
                  <a:srgbClr val="000000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演奏をよりいいものにするため、技術をさらに向上させたいと考えたこと。</a:t>
            </a:r>
            <a:endParaRPr kumimoji="1" lang="ja-JP" altLang="en-US" sz="4400" dirty="0"/>
          </a:p>
        </p:txBody>
      </p:sp>
    </p:spTree>
    <p:extLst>
      <p:ext uri="{BB962C8B-B14F-4D97-AF65-F5344CB8AC3E}">
        <p14:creationId xmlns:p14="http://schemas.microsoft.com/office/powerpoint/2010/main" val="27024641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B6DBD91F-D063-41A5-E748-858A333ABD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195" y="370487"/>
            <a:ext cx="10515600" cy="1325563"/>
          </a:xfrm>
        </p:spPr>
        <p:txBody>
          <a:bodyPr/>
          <a:lstStyle/>
          <a:p>
            <a:r>
              <a:rPr kumimoji="1" lang="ja-JP" altLang="en-US" dirty="0"/>
              <a:t>探究できる問い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3413F2A1-1289-C89A-29F7-75FAAE4C27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9195" y="1690688"/>
            <a:ext cx="10515600" cy="173831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ja-JP" altLang="en-US" sz="5400" b="0" i="0" u="none" strike="noStrike" baseline="0" dirty="0">
                <a:solidFill>
                  <a:srgbClr val="000000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マンドリンでいい音を出すための腕の使い方はどのようなものか？</a:t>
            </a:r>
            <a:endParaRPr kumimoji="1" lang="ja-JP" altLang="en-US" sz="7200" dirty="0"/>
          </a:p>
        </p:txBody>
      </p:sp>
      <p:sp>
        <p:nvSpPr>
          <p:cNvPr id="4" name="コンテンツ プレースホルダー 2">
            <a:extLst>
              <a:ext uri="{FF2B5EF4-FFF2-40B4-BE49-F238E27FC236}">
                <a16:creationId xmlns:a16="http://schemas.microsoft.com/office/drawing/2014/main" id="{A84629AD-966A-AF90-2BE5-02C9BC982D78}"/>
              </a:ext>
            </a:extLst>
          </p:cNvPr>
          <p:cNvSpPr txBox="1">
            <a:spLocks/>
          </p:cNvSpPr>
          <p:nvPr/>
        </p:nvSpPr>
        <p:spPr>
          <a:xfrm>
            <a:off x="838200" y="3885407"/>
            <a:ext cx="4413068" cy="17383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ja-JP" altLang="en-US" sz="1800" b="0" i="0" u="none" strike="noStrike" baseline="0" dirty="0">
                <a:solidFill>
                  <a:srgbClr val="000000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特に、「腕の使い方」に注目を置いたのは、研究の内容をより限定することと、演奏への影響が大きい要素だと考えたためです。</a:t>
            </a:r>
            <a:endParaRPr lang="ja-JP" altLang="en-US" sz="7200" dirty="0"/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3152BC4A-CC3C-D9E5-D473-D1647180D2C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472" t="2613" r="2640" b="3879"/>
          <a:stretch/>
        </p:blipFill>
        <p:spPr>
          <a:xfrm>
            <a:off x="5988178" y="3551055"/>
            <a:ext cx="5156617" cy="2941820"/>
          </a:xfrm>
          <a:prstGeom prst="rect">
            <a:avLst/>
          </a:prstGeom>
        </p:spPr>
      </p:pic>
      <p:sp>
        <p:nvSpPr>
          <p:cNvPr id="7" name="楕円 6">
            <a:extLst>
              <a:ext uri="{FF2B5EF4-FFF2-40B4-BE49-F238E27FC236}">
                <a16:creationId xmlns:a16="http://schemas.microsoft.com/office/drawing/2014/main" id="{2CE4CAB7-5050-4DD4-1FBC-E0500F2FF830}"/>
              </a:ext>
            </a:extLst>
          </p:cNvPr>
          <p:cNvSpPr/>
          <p:nvPr/>
        </p:nvSpPr>
        <p:spPr>
          <a:xfrm rot="21138991">
            <a:off x="6567035" y="4568928"/>
            <a:ext cx="2278505" cy="918905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935952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B6DBD91F-D063-41A5-E748-858A333ABD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195" y="370487"/>
            <a:ext cx="6093500" cy="1325563"/>
          </a:xfrm>
        </p:spPr>
        <p:txBody>
          <a:bodyPr>
            <a:normAutofit fontScale="90000"/>
          </a:bodyPr>
          <a:lstStyle/>
          <a:p>
            <a:r>
              <a:rPr lang="ja-JP" altLang="en-US" sz="1800" b="0" i="0" u="none" strike="noStrike" baseline="0" dirty="0">
                <a:solidFill>
                  <a:srgbClr val="000000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これからの説明を円滑に進めるために紹介します</a:t>
            </a:r>
            <a:br>
              <a:rPr lang="en-US" altLang="ja-JP" sz="1800" b="0" i="0" u="none" strike="noStrike" baseline="0" dirty="0">
                <a:solidFill>
                  <a:srgbClr val="000000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</a:br>
            <a:br>
              <a:rPr lang="en-US" altLang="ja-JP" sz="1800" b="0" i="0" u="none" strike="noStrike" baseline="0" dirty="0">
                <a:solidFill>
                  <a:srgbClr val="000000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</a:br>
            <a:r>
              <a:rPr lang="ja-JP" altLang="en-US" sz="5400" b="0" i="0" u="none" strike="noStrike" baseline="0" dirty="0">
                <a:solidFill>
                  <a:srgbClr val="000000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マンドリンの用語集</a:t>
            </a:r>
            <a:endParaRPr kumimoji="1" lang="ja-JP" altLang="en-US" dirty="0"/>
          </a:p>
        </p:txBody>
      </p:sp>
      <p:sp>
        <p:nvSpPr>
          <p:cNvPr id="4" name="コンテンツ プレースホルダー 2">
            <a:extLst>
              <a:ext uri="{FF2B5EF4-FFF2-40B4-BE49-F238E27FC236}">
                <a16:creationId xmlns:a16="http://schemas.microsoft.com/office/drawing/2014/main" id="{A84629AD-966A-AF90-2BE5-02C9BC982D78}"/>
              </a:ext>
            </a:extLst>
          </p:cNvPr>
          <p:cNvSpPr txBox="1">
            <a:spLocks/>
          </p:cNvSpPr>
          <p:nvPr/>
        </p:nvSpPr>
        <p:spPr>
          <a:xfrm>
            <a:off x="629195" y="4308499"/>
            <a:ext cx="4413068" cy="16575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ja-JP" sz="1800" b="0" i="0" u="none" strike="noStrike" baseline="0" dirty="0">
                <a:solidFill>
                  <a:srgbClr val="000000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【</a:t>
            </a:r>
            <a:r>
              <a:rPr lang="ja-JP" altLang="en-US" sz="1800" b="0" i="0" u="none" strike="noStrike" baseline="0" dirty="0">
                <a:solidFill>
                  <a:srgbClr val="000000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マンドリン</a:t>
            </a:r>
            <a:r>
              <a:rPr lang="en-US" altLang="ja-JP" sz="1800" b="0" i="0" u="none" strike="noStrike" baseline="0" dirty="0">
                <a:solidFill>
                  <a:srgbClr val="000000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】</a:t>
            </a:r>
          </a:p>
          <a:p>
            <a:pPr marL="0" indent="0">
              <a:buNone/>
            </a:pPr>
            <a:r>
              <a:rPr lang="ja-JP" altLang="en-US" sz="1800" b="0" i="0" u="none" strike="noStrike" baseline="0" dirty="0">
                <a:solidFill>
                  <a:srgbClr val="000000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８つの弦がつらなっており、それらの弦をピックではじくことで音を出す楽器。ギターなどに近い楽器です。</a:t>
            </a: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FC7391CC-D30D-8C7E-7639-1229DF3D26E9}"/>
              </a:ext>
            </a:extLst>
          </p:cNvPr>
          <p:cNvSpPr txBox="1"/>
          <p:nvPr/>
        </p:nvSpPr>
        <p:spPr>
          <a:xfrm>
            <a:off x="5830032" y="5487239"/>
            <a:ext cx="609350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ja-JP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【</a:t>
            </a:r>
            <a:r>
              <a:rPr lang="ja-JP" altLang="en-US" b="0" i="0" u="none" strike="noStrike" baseline="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トレモロ</a:t>
            </a:r>
            <a:r>
              <a:rPr lang="en-US" altLang="ja-JP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】</a:t>
            </a:r>
          </a:p>
          <a:p>
            <a:r>
              <a:rPr lang="ja-JP" altLang="en-US" b="0" i="0" u="none" strike="noStrike" baseline="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ピッキングを連続して弾き続けるマンドリン特有の技法。長い音を表現するために使われる。</a:t>
            </a:r>
            <a:endParaRPr lang="ja-JP" altLang="en-US" dirty="0"/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3104C0A6-CAF6-EBE8-65C3-CFB9B5091728}"/>
              </a:ext>
            </a:extLst>
          </p:cNvPr>
          <p:cNvSpPr txBox="1"/>
          <p:nvPr/>
        </p:nvSpPr>
        <p:spPr>
          <a:xfrm>
            <a:off x="5845591" y="4429402"/>
            <a:ext cx="5951666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ja-JP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【</a:t>
            </a:r>
            <a:r>
              <a:rPr lang="ja-JP" altLang="en-US" b="0" i="0" u="none" strike="noStrike" baseline="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ピッキング</a:t>
            </a:r>
            <a:r>
              <a:rPr lang="en-US" altLang="ja-JP" b="0" i="0" u="none" strike="noStrike" baseline="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】</a:t>
            </a:r>
            <a:endParaRPr lang="ja-JP" altLang="en-US" b="0" i="0" u="none" strike="noStrike" baseline="0" dirty="0"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  <a:p>
            <a:r>
              <a:rPr lang="ja-JP" altLang="en-US" b="0" i="0" u="none" strike="noStrike" baseline="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弦を弾くこと。ダウンとアップがあり、ダウンは下へ、アップは上に弾く。</a:t>
            </a:r>
          </a:p>
        </p:txBody>
      </p:sp>
      <p:pic>
        <p:nvPicPr>
          <p:cNvPr id="15" name="図 14">
            <a:extLst>
              <a:ext uri="{FF2B5EF4-FFF2-40B4-BE49-F238E27FC236}">
                <a16:creationId xmlns:a16="http://schemas.microsoft.com/office/drawing/2014/main" id="{57EE47F5-F6B0-7A25-66F9-FB49A70417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8156" y="1696050"/>
            <a:ext cx="4413069" cy="2473785"/>
          </a:xfrm>
          <a:prstGeom prst="rect">
            <a:avLst/>
          </a:prstGeom>
        </p:spPr>
      </p:pic>
      <p:pic>
        <p:nvPicPr>
          <p:cNvPr id="17" name="図 16">
            <a:extLst>
              <a:ext uri="{FF2B5EF4-FFF2-40B4-BE49-F238E27FC236}">
                <a16:creationId xmlns:a16="http://schemas.microsoft.com/office/drawing/2014/main" id="{81F57A29-82FA-337D-6343-5C57B328A46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45591" y="1696050"/>
            <a:ext cx="4413070" cy="2473786"/>
          </a:xfrm>
          <a:prstGeom prst="rect">
            <a:avLst/>
          </a:prstGeom>
        </p:spPr>
      </p:pic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23FD7298-226E-6CAF-D355-695CF8E57701}"/>
              </a:ext>
            </a:extLst>
          </p:cNvPr>
          <p:cNvSpPr txBox="1"/>
          <p:nvPr/>
        </p:nvSpPr>
        <p:spPr>
          <a:xfrm>
            <a:off x="7280046" y="3744249"/>
            <a:ext cx="2853305" cy="307777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altLang="ja-JP" sz="14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【</a:t>
            </a:r>
            <a:r>
              <a:rPr lang="ja-JP" altLang="en-US" sz="1400" b="0" i="0" u="none" strike="noStrike" baseline="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ピック</a:t>
            </a:r>
            <a:r>
              <a:rPr lang="en-US" altLang="ja-JP" sz="1400" b="0" i="0" u="none" strike="noStrike" baseline="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】</a:t>
            </a:r>
            <a:r>
              <a:rPr lang="ja-JP" altLang="en-US" sz="1400" b="0" i="0" u="none" strike="noStrike" baseline="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これで弦を弾きます。</a:t>
            </a:r>
          </a:p>
        </p:txBody>
      </p:sp>
    </p:spTree>
    <p:extLst>
      <p:ext uri="{BB962C8B-B14F-4D97-AF65-F5344CB8AC3E}">
        <p14:creationId xmlns:p14="http://schemas.microsoft.com/office/powerpoint/2010/main" val="6523350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1359FE9E-4184-2589-8D38-A007A4DA1F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『</a:t>
            </a:r>
            <a:r>
              <a:rPr kumimoji="1" lang="ja-JP" altLang="en-US" dirty="0"/>
              <a:t>いい音♪</a:t>
            </a:r>
            <a:r>
              <a:rPr kumimoji="1" lang="en-US" altLang="ja-JP" dirty="0"/>
              <a:t>』</a:t>
            </a:r>
            <a:r>
              <a:rPr kumimoji="1" lang="ja-JP" altLang="en-US" dirty="0"/>
              <a:t>とは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F1E10553-46C1-3DBB-BAD7-ACCE936F44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791142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kumimoji="1" lang="ja-JP" altLang="en-US" sz="3200" dirty="0"/>
              <a:t>いい音は、人によって感じ方が違う</a:t>
            </a:r>
            <a:endParaRPr kumimoji="1" lang="en-US" altLang="ja-JP" sz="3200" dirty="0"/>
          </a:p>
          <a:p>
            <a:pPr marL="0" indent="0">
              <a:buNone/>
            </a:pPr>
            <a:r>
              <a:rPr lang="ja-JP" altLang="en-US" sz="3200" dirty="0"/>
              <a:t>そこで、</a:t>
            </a:r>
            <a:r>
              <a:rPr lang="en-US" altLang="ja-JP" sz="3200" dirty="0"/>
              <a:t>『</a:t>
            </a:r>
            <a:r>
              <a:rPr kumimoji="1" lang="ja-JP" altLang="en-US" sz="3200" dirty="0"/>
              <a:t>いい音</a:t>
            </a:r>
            <a:r>
              <a:rPr kumimoji="1" lang="en-US" altLang="ja-JP" sz="3200" dirty="0"/>
              <a:t>』</a:t>
            </a:r>
            <a:r>
              <a:rPr kumimoji="1" lang="ja-JP" altLang="en-US" sz="3200" dirty="0"/>
              <a:t>を次のように定義する。</a:t>
            </a:r>
            <a:endParaRPr kumimoji="1" lang="en-US" altLang="ja-JP" sz="3200" dirty="0"/>
          </a:p>
          <a:p>
            <a:pPr marL="0" indent="0">
              <a:buNone/>
            </a:pPr>
            <a:endParaRPr lang="en-US" altLang="ja-JP" sz="3200" dirty="0"/>
          </a:p>
          <a:p>
            <a:pPr marL="0" indent="0">
              <a:buNone/>
            </a:pPr>
            <a:r>
              <a:rPr kumimoji="1" lang="ja-JP" altLang="en-US" sz="4800" dirty="0"/>
              <a:t>　　</a:t>
            </a:r>
            <a:endParaRPr lang="en-US" altLang="ja-JP" sz="4800" dirty="0"/>
          </a:p>
          <a:p>
            <a:pPr marL="0" indent="0">
              <a:buNone/>
            </a:pPr>
            <a:r>
              <a:rPr lang="ja-JP" altLang="en-US" sz="4800" dirty="0"/>
              <a:t>　　</a:t>
            </a:r>
            <a:endParaRPr kumimoji="1" lang="ja-JP" altLang="en-US" sz="4800" dirty="0"/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E2F66173-B387-694F-8A28-8A7736C0FC27}"/>
              </a:ext>
            </a:extLst>
          </p:cNvPr>
          <p:cNvSpPr txBox="1"/>
          <p:nvPr/>
        </p:nvSpPr>
        <p:spPr>
          <a:xfrm>
            <a:off x="2068642" y="3135814"/>
            <a:ext cx="6145968" cy="83099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38100">
            <a:solidFill>
              <a:schemeClr val="accent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kumimoji="1" lang="ja-JP" altLang="en-US" sz="4800" dirty="0"/>
              <a:t>①　遠くまで届く音</a:t>
            </a:r>
            <a:endParaRPr lang="en-US" altLang="ja-JP" sz="4800" dirty="0"/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F33FABA3-4B79-BA21-B2AF-16A2DF539D5D}"/>
              </a:ext>
            </a:extLst>
          </p:cNvPr>
          <p:cNvSpPr txBox="1"/>
          <p:nvPr/>
        </p:nvSpPr>
        <p:spPr>
          <a:xfrm>
            <a:off x="2049279" y="4639147"/>
            <a:ext cx="6145968" cy="83099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38100">
            <a:solidFill>
              <a:schemeClr val="accent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ja-JP" altLang="en-US" sz="4800" dirty="0"/>
              <a:t>②　雑音が少ない音</a:t>
            </a:r>
            <a:endParaRPr lang="en-US" altLang="ja-JP" sz="4800" dirty="0"/>
          </a:p>
        </p:txBody>
      </p:sp>
    </p:spTree>
    <p:extLst>
      <p:ext uri="{BB962C8B-B14F-4D97-AF65-F5344CB8AC3E}">
        <p14:creationId xmlns:p14="http://schemas.microsoft.com/office/powerpoint/2010/main" val="39386323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AA33710C-26DD-9DE4-CA61-B9A91E3585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/>
              <a:t>仮説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88F86DF3-F703-44DC-D22E-88B3AD80FFF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ja-JP" altLang="en-US" sz="3600" b="0" i="0" u="none" strike="noStrike" baseline="0" dirty="0">
                <a:solidFill>
                  <a:srgbClr val="000000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①手首を使う奏法と手首を固める奏法の違いで</a:t>
            </a:r>
            <a:r>
              <a:rPr lang="ja-JP" altLang="en-US" sz="3600" dirty="0">
                <a:solidFill>
                  <a:srgbClr val="000000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、</a:t>
            </a:r>
            <a:endParaRPr lang="en-US" altLang="ja-JP" sz="3600" dirty="0">
              <a:solidFill>
                <a:srgbClr val="000000"/>
              </a:solidFill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  <a:p>
            <a:pPr marL="0" indent="0">
              <a:buNone/>
            </a:pPr>
            <a:r>
              <a:rPr lang="ja-JP" altLang="en-US" sz="3600" dirty="0">
                <a:solidFill>
                  <a:srgbClr val="000000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　音の違いがある</a:t>
            </a:r>
            <a:r>
              <a:rPr lang="ja-JP" altLang="en-US" sz="3600" b="0" i="0" u="none" strike="noStrike" baseline="0" dirty="0">
                <a:solidFill>
                  <a:srgbClr val="000000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。</a:t>
            </a:r>
            <a:endParaRPr lang="en-US" altLang="ja-JP" sz="3600" b="0" i="0" u="none" strike="noStrike" baseline="0" dirty="0">
              <a:solidFill>
                <a:srgbClr val="000000"/>
              </a:solidFill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  <a:p>
            <a:pPr marL="0" indent="0">
              <a:buNone/>
            </a:pPr>
            <a:endParaRPr kumimoji="1" lang="ja-JP" altLang="en-US" sz="4800" dirty="0"/>
          </a:p>
          <a:p>
            <a:pPr marL="0" indent="0">
              <a:buNone/>
            </a:pPr>
            <a:r>
              <a:rPr lang="ja-JP" altLang="en-US" sz="3600" b="0" i="0" u="none" strike="noStrike" baseline="0" dirty="0">
                <a:solidFill>
                  <a:srgbClr val="000000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②ピックを弦に対して平行にあてると雑音が減る。</a:t>
            </a:r>
            <a:endParaRPr lang="en-US" altLang="ja-JP" sz="3600" b="0" i="0" u="none" strike="noStrike" baseline="0" dirty="0">
              <a:solidFill>
                <a:srgbClr val="000000"/>
              </a:solidFill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  <a:p>
            <a:pPr marL="0" indent="0">
              <a:buNone/>
            </a:pPr>
            <a:endParaRPr lang="ja-JP" altLang="en-US" sz="3600" b="0" i="0" u="none" strike="noStrike" baseline="0" dirty="0">
              <a:solidFill>
                <a:srgbClr val="000000"/>
              </a:solidFill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  <a:p>
            <a:pPr marL="0" indent="0">
              <a:buNone/>
            </a:pPr>
            <a:r>
              <a:rPr lang="ja-JP" altLang="en-US" sz="3600" dirty="0">
                <a:solidFill>
                  <a:srgbClr val="000000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③</a:t>
            </a:r>
            <a:r>
              <a:rPr lang="ja-JP" altLang="en-US" sz="3600" b="0" i="0" u="none" strike="noStrike" baseline="0" dirty="0">
                <a:solidFill>
                  <a:srgbClr val="000000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音の高さに合わせて、ピッキングする</a:t>
            </a:r>
            <a:r>
              <a:rPr lang="ja-JP" altLang="en-US" sz="3600" dirty="0">
                <a:solidFill>
                  <a:srgbClr val="000000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位置を</a:t>
            </a:r>
            <a:endParaRPr lang="en-US" altLang="ja-JP" sz="3600" dirty="0">
              <a:solidFill>
                <a:srgbClr val="000000"/>
              </a:solidFill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  <a:p>
            <a:pPr marL="0" indent="0">
              <a:buNone/>
            </a:pPr>
            <a:r>
              <a:rPr lang="ja-JP" altLang="en-US" sz="3600" b="0" i="0" u="none" strike="noStrike" baseline="0" dirty="0">
                <a:solidFill>
                  <a:srgbClr val="000000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　高くすると音が響く。</a:t>
            </a:r>
            <a:endParaRPr lang="en-US" altLang="ja-JP" sz="3600" b="0" i="0" u="none" strike="noStrike" baseline="0" dirty="0">
              <a:solidFill>
                <a:srgbClr val="000000"/>
              </a:solidFill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  <a:p>
            <a:pPr marL="0" indent="0">
              <a:buNone/>
            </a:pPr>
            <a:endParaRPr lang="ja-JP" altLang="en-US" sz="3600" b="0" i="0" u="none" strike="noStrike" baseline="0" dirty="0">
              <a:solidFill>
                <a:srgbClr val="000000"/>
              </a:solidFill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5445389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A1BB1749-E5E4-D431-D263-94A29DD1FE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/>
              <a:t>根拠①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BB38AA0D-F149-3EE5-9222-D93265716E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3930598"/>
          </a:xfrm>
        </p:spPr>
        <p:txBody>
          <a:bodyPr>
            <a:normAutofit/>
          </a:bodyPr>
          <a:lstStyle/>
          <a:p>
            <a:r>
              <a:rPr lang="ja-JP" altLang="en-US" sz="3600" b="1" i="0" u="none" strike="noStrike" baseline="0" dirty="0">
                <a:solidFill>
                  <a:srgbClr val="000000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オシロスコープで波形を測定する</a:t>
            </a:r>
            <a:endParaRPr lang="en-US" altLang="ja-JP" sz="3600" b="1" i="0" u="none" strike="noStrike" baseline="0" dirty="0">
              <a:solidFill>
                <a:srgbClr val="000000"/>
              </a:solidFill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  <a:p>
            <a:pPr marL="0" indent="0">
              <a:buNone/>
            </a:pPr>
            <a:r>
              <a:rPr lang="ja-JP" altLang="en-US" sz="3600" b="1" i="0" u="none" strike="noStrike" baseline="0" dirty="0">
                <a:solidFill>
                  <a:srgbClr val="000000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　</a:t>
            </a:r>
            <a:endParaRPr lang="en-US" altLang="ja-JP" sz="3600" b="1" i="0" u="none" strike="noStrike" baseline="0" dirty="0">
              <a:solidFill>
                <a:srgbClr val="000000"/>
              </a:solidFill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  <a:p>
            <a:r>
              <a:rPr lang="ja-JP" altLang="en-US" sz="3600" b="1" dirty="0"/>
              <a:t>騒音計を一定の間隔の音の大きさを測定する</a:t>
            </a:r>
            <a:endParaRPr lang="en-US" altLang="ja-JP" sz="3600" b="1" dirty="0"/>
          </a:p>
          <a:p>
            <a:pPr marL="0" indent="0">
              <a:buNone/>
            </a:pPr>
            <a:endParaRPr lang="en-US" altLang="ja-JP" sz="3600" b="1" dirty="0"/>
          </a:p>
          <a:p>
            <a:pPr marL="0" indent="0">
              <a:buNone/>
            </a:pPr>
            <a:endParaRPr lang="en-US" altLang="ja-JP" dirty="0"/>
          </a:p>
          <a:p>
            <a:r>
              <a:rPr lang="ja-JP" altLang="en-US" dirty="0"/>
              <a:t>参考文献　マンドリンのトレモロ演奏時の手の動きの測定</a:t>
            </a:r>
            <a:endParaRPr lang="en-US" altLang="ja-JP" dirty="0"/>
          </a:p>
          <a:p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96923221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0127EE64-829D-9BF5-7999-DE79CA88FE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ja-JP" altLang="en-US" sz="4000" b="0" i="0" u="none" strike="noStrike" baseline="0" dirty="0">
                <a:solidFill>
                  <a:srgbClr val="000000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今後の方針や今後の課題</a:t>
            </a:r>
            <a:endParaRPr kumimoji="1" lang="ja-JP" altLang="en-US" sz="8000" dirty="0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D23F1C38-5E83-B1DE-B8D9-5F57154DF55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ja-JP" altLang="en-US" sz="2400" i="0" u="none" strike="noStrike" baseline="0" dirty="0">
                <a:solidFill>
                  <a:srgbClr val="000000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実際に演奏法の違いによる音を</a:t>
            </a:r>
            <a:r>
              <a:rPr lang="ja-JP" altLang="en-US" sz="2400" b="1" i="0" u="none" strike="noStrike" baseline="0" dirty="0">
                <a:solidFill>
                  <a:srgbClr val="000000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オシロスコープ</a:t>
            </a:r>
            <a:r>
              <a:rPr lang="ja-JP" altLang="en-US" sz="2400" b="0" i="0" u="none" strike="noStrike" baseline="0" dirty="0">
                <a:solidFill>
                  <a:srgbClr val="000000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を使って波を見る</a:t>
            </a:r>
          </a:p>
          <a:p>
            <a:r>
              <a:rPr lang="ja-JP" altLang="en-US" sz="2400" b="0" i="0" u="sng" strike="noStrike" baseline="0" dirty="0">
                <a:solidFill>
                  <a:srgbClr val="000000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理想的な数値や、波の形</a:t>
            </a:r>
            <a:r>
              <a:rPr lang="ja-JP" altLang="en-US" sz="2400" b="0" i="0" u="none" strike="noStrike" baseline="0" dirty="0">
                <a:solidFill>
                  <a:srgbClr val="000000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を決め、仮説を試してを検証する</a:t>
            </a:r>
            <a:endParaRPr lang="en-US" altLang="ja-JP" sz="2400" b="0" i="0" u="none" strike="noStrike" baseline="0" dirty="0">
              <a:solidFill>
                <a:srgbClr val="000000"/>
              </a:solidFill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  <a:p>
            <a:pPr marL="0" indent="0">
              <a:buNone/>
            </a:pPr>
            <a:r>
              <a:rPr lang="ja-JP" altLang="en-US" sz="2400" b="0" i="0" u="none" strike="noStrike" baseline="0" dirty="0">
                <a:solidFill>
                  <a:srgbClr val="000000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　⇒基準を今後決めていく</a:t>
            </a:r>
            <a:endParaRPr lang="en-US" altLang="ja-JP" sz="2400" b="0" i="0" u="none" strike="noStrike" baseline="0" dirty="0">
              <a:solidFill>
                <a:srgbClr val="000000"/>
              </a:solidFill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  <a:p>
            <a:pPr marL="0" indent="0">
              <a:buNone/>
            </a:pPr>
            <a:endParaRPr lang="en-US" altLang="ja-JP" sz="2400" b="0" i="0" u="none" strike="noStrike" baseline="0" dirty="0">
              <a:solidFill>
                <a:srgbClr val="000000"/>
              </a:solidFill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  <a:p>
            <a:r>
              <a:rPr lang="ja-JP" altLang="en-US" sz="2400" b="0" i="0" u="none" strike="noStrike" baseline="0" dirty="0">
                <a:solidFill>
                  <a:srgbClr val="000000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「柔らかい音」などの抽象的な表現を、どのように数値化するか検討する</a:t>
            </a:r>
            <a:endParaRPr lang="en-US" altLang="ja-JP" sz="2400" b="0" i="0" u="none" strike="noStrike" baseline="0" dirty="0">
              <a:solidFill>
                <a:srgbClr val="000000"/>
              </a:solidFill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  <a:p>
            <a:pPr marL="0" indent="0">
              <a:buNone/>
            </a:pPr>
            <a:r>
              <a:rPr lang="ja-JP" altLang="en-US" sz="2400" dirty="0">
                <a:solidFill>
                  <a:srgbClr val="000000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　⇒</a:t>
            </a:r>
            <a:r>
              <a:rPr lang="ja-JP" altLang="en-US" sz="2400" b="0" i="0" u="none" strike="noStrike" baseline="0" dirty="0">
                <a:solidFill>
                  <a:srgbClr val="000000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人によって感想が違うから、</a:t>
            </a:r>
            <a:r>
              <a:rPr lang="ja-JP" altLang="en-US" sz="2400" b="1" i="0" u="none" strike="noStrike" baseline="0" dirty="0">
                <a:solidFill>
                  <a:srgbClr val="000000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数値的な基準</a:t>
            </a:r>
            <a:r>
              <a:rPr lang="ja-JP" altLang="en-US" sz="2400" b="0" i="0" u="none" strike="noStrike" baseline="0" dirty="0">
                <a:solidFill>
                  <a:srgbClr val="000000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を定める必要がある</a:t>
            </a:r>
          </a:p>
          <a:p>
            <a:endParaRPr lang="ja-JP" altLang="en-US" sz="2400" b="0" i="0" u="none" strike="noStrike" baseline="0" dirty="0">
              <a:solidFill>
                <a:srgbClr val="000000"/>
              </a:solidFill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  <a:p>
            <a:r>
              <a:rPr lang="ja-JP" altLang="en-US" sz="2400" b="0" i="0" u="none" strike="noStrike" baseline="0" dirty="0">
                <a:solidFill>
                  <a:srgbClr val="000000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基準の音に近づけるための腕の使い方を検証する。</a:t>
            </a:r>
            <a:endParaRPr kumimoji="1" lang="ja-JP" altLang="en-US" sz="3600" dirty="0"/>
          </a:p>
        </p:txBody>
      </p:sp>
    </p:spTree>
    <p:extLst>
      <p:ext uri="{BB962C8B-B14F-4D97-AF65-F5344CB8AC3E}">
        <p14:creationId xmlns:p14="http://schemas.microsoft.com/office/powerpoint/2010/main" val="342061710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游ゴシック Light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游ゴシック Light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ドキュメント" ma:contentTypeID="0x010100F189312F9C40824FB7357E0021A152F0" ma:contentTypeVersion="27" ma:contentTypeDescription="新しいドキュメントを作成します。" ma:contentTypeScope="" ma:versionID="c54a381c2c43269d7c5f9c16fe68be1a">
  <xsd:schema xmlns:xsd="http://www.w3.org/2001/XMLSchema" xmlns:xs="http://www.w3.org/2001/XMLSchema" xmlns:p="http://schemas.microsoft.com/office/2006/metadata/properties" xmlns:ns2="9ee03e85-316d-4c7f-a8dc-eb72b4260297" xmlns:ns3="c5eb6b3b-7650-4122-ade3-e5468c1d9dbf" targetNamespace="http://schemas.microsoft.com/office/2006/metadata/properties" ma:root="true" ma:fieldsID="9aba544b4b4aed0587ad202a7d68d969" ns2:_="" ns3:_="">
    <xsd:import namespace="9ee03e85-316d-4c7f-a8dc-eb72b4260297"/>
    <xsd:import namespace="c5eb6b3b-7650-4122-ade3-e5468c1d9db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DateTaken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MediaServiceLocation" minOccurs="0"/>
                <xsd:element ref="ns2:lcf76f155ced4ddcb4097134ff3c332f" minOccurs="0"/>
                <xsd:element ref="ns3:TaxCatchAll" minOccurs="0"/>
                <xsd:element ref="ns2:_x9078__x6319__x7ba1__x7406__x59d4__x54e1__x4f1a_" minOccurs="0"/>
                <xsd:element ref="ns2:fa219b4f-bc7b-46b0-98de-6382de0a0462CountryOrRegion" minOccurs="0"/>
                <xsd:element ref="ns2:fa219b4f-bc7b-46b0-98de-6382de0a0462State" minOccurs="0"/>
                <xsd:element ref="ns2:fa219b4f-bc7b-46b0-98de-6382de0a0462City" minOccurs="0"/>
                <xsd:element ref="ns2:fa219b4f-bc7b-46b0-98de-6382de0a0462PostalCode" minOccurs="0"/>
                <xsd:element ref="ns2:fa219b4f-bc7b-46b0-98de-6382de0a0462Street" minOccurs="0"/>
                <xsd:element ref="ns2:fa219b4f-bc7b-46b0-98de-6382de0a0462GeoLoc" minOccurs="0"/>
                <xsd:element ref="ns2:fa219b4f-bc7b-46b0-98de-6382de0a0462DispName" minOccurs="0"/>
                <xsd:element ref="ns2:MediaServiceSearchProperties" minOccurs="0"/>
                <xsd:element ref="ns2:MediaServiceObjectDetectorVersions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ee03e85-316d-4c7f-a8dc-eb72b426029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7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8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19" nillable="true" ma:displayName="Length (seconds)" ma:internalName="MediaLengthInSeconds" ma:readOnly="true">
      <xsd:simpleType>
        <xsd:restriction base="dms:Unknown"/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2" nillable="true" ma:taxonomy="true" ma:internalName="lcf76f155ced4ddcb4097134ff3c332f" ma:taxonomyFieldName="MediaServiceImageTags" ma:displayName="画像タグ" ma:readOnly="false" ma:fieldId="{5cf76f15-5ced-4ddc-b409-7134ff3c332f}" ma:taxonomyMulti="true" ma:sspId="029366c2-5c34-4560-ad45-a81bb39167a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_x9078__x6319__x7ba1__x7406__x59d4__x54e1__x4f1a_" ma:index="24" nillable="true" ma:displayName="選挙管理委員会" ma:format="Dropdown" ma:internalName="_x9078__x6319__x7ba1__x7406__x59d4__x54e1__x4f1a_">
      <xsd:simpleType>
        <xsd:restriction base="dms:Unknown"/>
      </xsd:simpleType>
    </xsd:element>
    <xsd:element name="fa219b4f-bc7b-46b0-98de-6382de0a0462CountryOrRegion" ma:index="25" nillable="true" ma:displayName="選挙管理委員会: 国/地域" ma:internalName="CountryOrRegion" ma:readOnly="true">
      <xsd:simpleType>
        <xsd:restriction base="dms:Text"/>
      </xsd:simpleType>
    </xsd:element>
    <xsd:element name="fa219b4f-bc7b-46b0-98de-6382de0a0462State" ma:index="26" nillable="true" ma:displayName="選挙管理委員会: 都道府県" ma:internalName="State" ma:readOnly="true">
      <xsd:simpleType>
        <xsd:restriction base="dms:Text"/>
      </xsd:simpleType>
    </xsd:element>
    <xsd:element name="fa219b4f-bc7b-46b0-98de-6382de0a0462City" ma:index="27" nillable="true" ma:displayName="選挙管理委員会:市区町村" ma:internalName="City" ma:readOnly="true">
      <xsd:simpleType>
        <xsd:restriction base="dms:Text"/>
      </xsd:simpleType>
    </xsd:element>
    <xsd:element name="fa219b4f-bc7b-46b0-98de-6382de0a0462PostalCode" ma:index="28" nillable="true" ma:displayName="選挙管理委員会: 郵便番号コード" ma:internalName="PostalCode" ma:readOnly="true">
      <xsd:simpleType>
        <xsd:restriction base="dms:Text"/>
      </xsd:simpleType>
    </xsd:element>
    <xsd:element name="fa219b4f-bc7b-46b0-98de-6382de0a0462Street" ma:index="29" nillable="true" ma:displayName="選挙管理委員会: 番地" ma:internalName="Street" ma:readOnly="true">
      <xsd:simpleType>
        <xsd:restriction base="dms:Text"/>
      </xsd:simpleType>
    </xsd:element>
    <xsd:element name="fa219b4f-bc7b-46b0-98de-6382de0a0462GeoLoc" ma:index="30" nillable="true" ma:displayName="選挙管理委員会: 座標" ma:internalName="GeoLoc" ma:readOnly="true">
      <xsd:simpleType>
        <xsd:restriction base="dms:Unknown"/>
      </xsd:simpleType>
    </xsd:element>
    <xsd:element name="fa219b4f-bc7b-46b0-98de-6382de0a0462DispName" ma:index="31" nillable="true" ma:displayName="選挙管理委員会: 名前" ma:internalName="DispName" ma:readOnly="true">
      <xsd:simpleType>
        <xsd:restriction base="dms:Text"/>
      </xsd:simpleType>
    </xsd:element>
    <xsd:element name="MediaServiceSearchProperties" ma:index="32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33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BillingMetadata" ma:index="34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5eb6b3b-7650-4122-ade3-e5468c1d9dbf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共有相手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共有相手の詳細情報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c4cb765d-7647-475f-b47a-46e282ec1fa9}" ma:internalName="TaxCatchAll" ma:showField="CatchAllData" ma:web="c5eb6b3b-7650-4122-ade3-e5468c1d9dbf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コンテンツ タイプ"/>
        <xsd:element ref="dc:title" minOccurs="0" maxOccurs="1" ma:index="4" ma:displayName="タイトル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9ee03e85-316d-4c7f-a8dc-eb72b4260297">
      <Terms xmlns="http://schemas.microsoft.com/office/infopath/2007/PartnerControls"/>
    </lcf76f155ced4ddcb4097134ff3c332f>
    <_x9078__x6319__x7ba1__x7406__x59d4__x54e1__x4f1a_ xmlns="9ee03e85-316d-4c7f-a8dc-eb72b4260297" xsi:nil="true"/>
    <TaxCatchAll xmlns="c5eb6b3b-7650-4122-ade3-e5468c1d9dbf" xsi:nil="true"/>
  </documentManagement>
</p:properties>
</file>

<file path=customXml/itemProps1.xml><?xml version="1.0" encoding="utf-8"?>
<ds:datastoreItem xmlns:ds="http://schemas.openxmlformats.org/officeDocument/2006/customXml" ds:itemID="{F518C586-91EB-4572-88D1-23C52CC23F19}"/>
</file>

<file path=customXml/itemProps2.xml><?xml version="1.0" encoding="utf-8"?>
<ds:datastoreItem xmlns:ds="http://schemas.openxmlformats.org/officeDocument/2006/customXml" ds:itemID="{B540C17C-78BF-423B-9223-F51EA018CD5B}"/>
</file>

<file path=customXml/itemProps3.xml><?xml version="1.0" encoding="utf-8"?>
<ds:datastoreItem xmlns:ds="http://schemas.openxmlformats.org/officeDocument/2006/customXml" ds:itemID="{93DE4780-EF1E-4E05-9F4B-1B36773E1449}"/>
</file>

<file path=docProps/app.xml><?xml version="1.0" encoding="utf-8"?>
<Properties xmlns="http://schemas.openxmlformats.org/officeDocument/2006/extended-properties" xmlns:vt="http://schemas.openxmlformats.org/officeDocument/2006/docPropsVTypes">
  <TotalTime>512</TotalTime>
  <Words>479</Words>
  <Application>Microsoft Office PowerPoint</Application>
  <PresentationFormat>ワイド画面</PresentationFormat>
  <Paragraphs>51</Paragraphs>
  <Slides>8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4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8</vt:i4>
      </vt:variant>
    </vt:vector>
  </HeadingPairs>
  <TitlesOfParts>
    <vt:vector size="13" baseType="lpstr">
      <vt:lpstr>BIZ UDPゴシック</vt:lpstr>
      <vt:lpstr>游ゴシック</vt:lpstr>
      <vt:lpstr>游ゴシック Light</vt:lpstr>
      <vt:lpstr>Arial</vt:lpstr>
      <vt:lpstr>Office テーマ</vt:lpstr>
      <vt:lpstr> マンドリンでいい音を出すための弾き方の改善と解析 </vt:lpstr>
      <vt:lpstr>経緯</vt:lpstr>
      <vt:lpstr>探究できる問い</vt:lpstr>
      <vt:lpstr>これからの説明を円滑に進めるために紹介します  マンドリンの用語集</vt:lpstr>
      <vt:lpstr>『いい音♪』とは</vt:lpstr>
      <vt:lpstr>仮説</vt:lpstr>
      <vt:lpstr>根拠①</vt:lpstr>
      <vt:lpstr>今後の方針や今後の課題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cp:revision>3</cp:revision>
  <cp:lastPrinted>2025-12-09T05:52:55Z</cp:lastPrinted>
  <dcterms:created xsi:type="dcterms:W3CDTF">2025-12-08T03:50:49Z</dcterms:created>
  <dcterms:modified xsi:type="dcterms:W3CDTF">2025-12-09T05:54:50Z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0x010100F189312F9C40824FB7357E0021A152F0</vt:lpwstr>
  </property>
</Properties>
</file>